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9144000" cy="6858000" type="screen4x3"/>
  <p:notesSz cx="6858000" cy="9144000"/>
  <p:custDataLst>
    <p:tags r:id="rId5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450" userDrawn="1">
          <p15:clr>
            <a:srgbClr val="A4A3A4"/>
          </p15:clr>
        </p15:guide>
        <p15:guide id="2" orient="horz" pos="936" userDrawn="1">
          <p15:clr>
            <a:srgbClr val="A4A3A4"/>
          </p15:clr>
        </p15:guide>
        <p15:guide id="3" orient="horz" pos="3936" userDrawn="1">
          <p15:clr>
            <a:srgbClr val="A4A3A4"/>
          </p15:clr>
        </p15:guide>
        <p15:guide id="4" orient="horz" pos="4247" userDrawn="1">
          <p15:clr>
            <a:srgbClr val="A4A3A4"/>
          </p15:clr>
        </p15:guide>
        <p15:guide id="5" orient="horz" pos="3713" userDrawn="1">
          <p15:clr>
            <a:srgbClr val="A4A3A4"/>
          </p15:clr>
        </p15:guide>
        <p15:guide id="6" orient="horz" pos="4023" userDrawn="1">
          <p15:clr>
            <a:srgbClr val="A4A3A4"/>
          </p15:clr>
        </p15:guide>
        <p15:guide id="7" pos="204" userDrawn="1">
          <p15:clr>
            <a:srgbClr val="A4A3A4"/>
          </p15:clr>
        </p15:guide>
        <p15:guide id="8" pos="5556" userDrawn="1">
          <p15:clr>
            <a:srgbClr val="A4A3A4"/>
          </p15:clr>
        </p15:guide>
        <p15:guide id="9" pos="5489" userDrawn="1">
          <p15:clr>
            <a:srgbClr val="A4A3A4"/>
          </p15:clr>
        </p15:guide>
        <p15:guide id="10" pos="412" userDrawn="1">
          <p15:clr>
            <a:srgbClr val="A4A3A4"/>
          </p15:clr>
        </p15:guide>
        <p15:guide id="11" pos="29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82"/>
    <a:srgbClr val="D53D20"/>
    <a:srgbClr val="669914"/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8024" autoAdjust="0"/>
  </p:normalViewPr>
  <p:slideViewPr>
    <p:cSldViewPr snapToGrid="0" snapToObjects="1">
      <p:cViewPr varScale="1">
        <p:scale>
          <a:sx n="110" d="100"/>
          <a:sy n="110" d="100"/>
        </p:scale>
        <p:origin x="1680" y="114"/>
      </p:cViewPr>
      <p:guideLst>
        <p:guide orient="horz" pos="450"/>
        <p:guide orient="horz" pos="936"/>
        <p:guide orient="horz" pos="3936"/>
        <p:guide orient="horz" pos="4247"/>
        <p:guide orient="horz" pos="3713"/>
        <p:guide orient="horz" pos="4023"/>
        <p:guide pos="204"/>
        <p:guide pos="5556"/>
        <p:guide pos="5489"/>
        <p:guide pos="412"/>
        <p:guide pos="292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188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06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GB" smtClean="0"/>
              <a:pPr/>
              <a:t>20/11/2020</a:t>
            </a:fld>
            <a:endParaRPr lang="en-GB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67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1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4529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5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 November 2020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CA624405-1B15-4D0A-A1A8-27B2D86878E8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4086723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1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26" name="Objekt 2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latin typeface="FZZhunYuan-M02S"/>
                <a:cs typeface="FZZhunYuan-M02S"/>
              </a:rPr>
              <a:t>耗电量至少降低</a:t>
            </a:r>
            <a:r>
              <a:rPr dirty="0">
                <a:latin typeface="+mn-lt"/>
                <a:cs typeface="FZZhunYuan-M02S"/>
              </a:rPr>
              <a:t>15%</a:t>
            </a:r>
            <a:endParaRPr lang="zh-CN" b="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64485" y="1395858"/>
            <a:ext cx="7997825" cy="307975"/>
          </a:xfrm>
        </p:spPr>
        <p:txBody>
          <a:bodyPr vert="horz" lIns="0" tIns="0" rIns="0" bIns="0" rtlCol="0">
            <a:spAutoFit/>
          </a:bodyPr>
          <a:lstStyle/>
          <a:p>
            <a:r>
              <a:rPr dirty="0">
                <a:cs typeface="FZZhunYuan-M02S"/>
              </a:rPr>
              <a:t>Series 1</a:t>
            </a:r>
            <a:r>
              <a:rPr dirty="0">
                <a:latin typeface="FZZhunYuan-M02S"/>
                <a:cs typeface="FZZhunYuan-M02S"/>
              </a:rPr>
              <a:t>吹瓶机上采用</a:t>
            </a:r>
            <a:r>
              <a:rPr dirty="0">
                <a:cs typeface="FZZhunYuan-M02S"/>
              </a:rPr>
              <a:t>ECO</a:t>
            </a:r>
            <a:r>
              <a:rPr dirty="0">
                <a:latin typeface="FZZhunYuan-M02S"/>
                <a:cs typeface="FZZhunYuan-M02S"/>
              </a:rPr>
              <a:t>生态灯</a:t>
            </a:r>
            <a:endParaRPr lang="zh-CN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2425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defRPr/>
            </a:pPr>
            <a:r>
              <a:rPr lang="zh-CN" altLang="fr-FR" sz="800" kern="0" dirty="0">
                <a:solidFill>
                  <a:srgbClr val="000000"/>
                </a:solidFill>
                <a:latin typeface="FZZhunYuan-M02S"/>
                <a:cs typeface="FZZhunYuan-M02S"/>
              </a:rPr>
              <a:t>价值：优化成本</a:t>
            </a:r>
            <a:r>
              <a:rPr lang="fr-FR" altLang="zh-CN" sz="800" kern="0" dirty="0">
                <a:solidFill>
                  <a:srgbClr val="000000"/>
                </a:solidFill>
                <a:latin typeface="FZZhunYuan-M02S"/>
                <a:cs typeface="FZZhunYuan-M02S"/>
              </a:rPr>
              <a:t>, </a:t>
            </a:r>
            <a:r>
              <a:rPr lang="zh-CN" altLang="fr-FR" sz="800" kern="0" dirty="0">
                <a:solidFill>
                  <a:srgbClr val="000000"/>
                </a:solidFill>
                <a:latin typeface="FZZhunYuan-M02S"/>
                <a:cs typeface="FZZhunYuan-M02S"/>
              </a:rPr>
              <a:t>可持续发展</a:t>
            </a:r>
            <a:endParaRPr lang="fr-FR" altLang="zh-CN" sz="800" kern="0" dirty="0">
              <a:solidFill>
                <a:srgbClr val="000000"/>
              </a:solidFill>
              <a:latin typeface="FZZhunYuan-M02S"/>
              <a:cs typeface="FZZhunYuan-M02S"/>
            </a:endParaRPr>
          </a:p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ZZhunYuan-M02S"/>
                <a:ea typeface="+mn-ea"/>
                <a:cs typeface="FZZhunYuan-M02S"/>
              </a:rPr>
              <a:t>设备：</a:t>
            </a: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FZZhunYuan-M02S"/>
              </a:rPr>
              <a:t>Series 1</a:t>
            </a: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ZZhunYuan-M02S"/>
                <a:ea typeface="+mn-ea"/>
                <a:cs typeface="FZZhunYuan-M02S"/>
              </a:rPr>
              <a:t>吹瓶机 </a:t>
            </a:r>
            <a:r>
              <a:rPr lang="zh-CN" altLang="fr-FR" sz="800" kern="0" dirty="0">
                <a:solidFill>
                  <a:srgbClr val="000000"/>
                </a:solidFill>
                <a:latin typeface="FZZhunYuan-M02S"/>
                <a:cs typeface="FZZhunYuan-M02S"/>
              </a:rPr>
              <a:t>（不包括热定型版本）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ZZhunYuan-M02S"/>
              <a:ea typeface="+mn-ea"/>
              <a:cs typeface="FZZhunYuan-M02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ZZhunYuan-M02S"/>
                <a:ea typeface="+mn-ea"/>
                <a:cs typeface="FZZhunYuan-M02S"/>
              </a:rPr>
              <a:t>产品目录代码：</a:t>
            </a: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FZZhunYuan-M02S"/>
              </a:rPr>
              <a:t>903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25" name="Group 188"/>
          <p:cNvGraphicFramePr>
            <a:graphicFrameLocks noGrp="1"/>
          </p:cNvGraphicFramePr>
          <p:nvPr>
            <p:extLst/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302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价值和益处</a:t>
                      </a:r>
                      <a:endParaRPr kumimoji="0" 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FZZhunYuan-M02S"/>
                        <a:ea typeface="FZZhunYuan-M02S"/>
                        <a:cs typeface="FZZhunYuan-M02S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ZZhunYuan-M02S"/>
                          <a:cs typeface="FZZhunYuan-M02S"/>
                        </a:rPr>
                        <a:t>描述</a:t>
                      </a:r>
                      <a:endParaRPr kumimoji="0" lang="zh-CN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ZZhunYuan-M02S"/>
                        <a:cs typeface="FZZhunYuan-M02S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加热过程中的耗电量至少可降低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</a:rPr>
                        <a:t>15%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烘炉节约的电能至少为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  <a:cs typeface="FZZhunYuan-M02S"/>
                        </a:rPr>
                        <a:t>15%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提高了辐射强度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便于安装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更优化的瓶胚表面分区，提高了对瓶颈的保护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提高了工艺稳定性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石英管采用物理保护措施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加工能力保持与</a:t>
                      </a:r>
                      <a:r>
                        <a:rPr lang="en-US" sz="1200" dirty="0">
                          <a:latin typeface="+mn-lt"/>
                        </a:rPr>
                        <a:t>Universal</a:t>
                      </a:r>
                      <a:r>
                        <a:rPr lang="en-US" sz="1200" dirty="0"/>
                        <a:t>一致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endParaRPr lang="zh-CN" sz="1200" dirty="0"/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1" dirty="0"/>
                        <a:t>在Series 1或Series 2吹瓶机上结合使用ECO生态灯与炉顶反光板，可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</a:rPr>
                        <a:t>节能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</a:rPr>
                        <a:t>30%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具体更换过程非常简单，只需将2千瓦的红外线灯管更换为新式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FZZhunYuan-M02S"/>
                        </a:rPr>
                        <a:t>1700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瓦近反射灯即可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在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FZZhunYuan-M02S"/>
                        </a:rPr>
                        <a:t>SBO Series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1吹瓶机上，无论烘炉间距是多少</a:t>
                      </a:r>
                      <a:b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</a:b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（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FZZhunYuan-M02S"/>
                        </a:rPr>
                        <a:t>15mm、19mm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还是渐进式），烘炉不需要经过改良就可以安装ECO生态灯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FZZhunYuan-M02S"/>
                        </a:rPr>
                        <a:t>1700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瓦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FZZhunYuan-M02S"/>
                        </a:rPr>
                        <a:t>ECO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生态灯至少可使用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FZZhunYuan-M02S"/>
                        </a:rPr>
                        <a:t>5000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小时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293096"/>
            <a:ext cx="2935023" cy="919630"/>
          </a:xfrm>
          <a:prstGeom prst="rect">
            <a:avLst/>
          </a:prstGeom>
        </p:spPr>
      </p:pic>
      <p:sp>
        <p:nvSpPr>
          <p:cNvPr id="10" name="Rechteck 11">
            <a:extLst>
              <a:ext uri="{FF2B5EF4-FFF2-40B4-BE49-F238E27FC236}">
                <a16:creationId xmlns:a16="http://schemas.microsoft.com/office/drawing/2014/main" id="{6F703101-4A82-4E01-BA5A-16A0F5639ABC}"/>
              </a:ext>
            </a:extLst>
          </p:cNvPr>
          <p:cNvSpPr/>
          <p:nvPr/>
        </p:nvSpPr>
        <p:spPr>
          <a:xfrm>
            <a:off x="4774281" y="1743075"/>
            <a:ext cx="3870354" cy="396123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>
            <a:lvl1pPr marL="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de-DE" sz="1400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ZZhunYuan-M02S"/>
                <a:ea typeface="+mn-ea"/>
                <a:cs typeface="FZZhunYuan-M02S"/>
              </a:rPr>
              <a:t>描述</a:t>
            </a:r>
            <a:endParaRPr kumimoji="0" lang="zh-CN" altLang="de-DE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ZZhunYuan-M02S"/>
              <a:ea typeface="+mn-ea"/>
              <a:cs typeface="FZZhunYuan-M02S"/>
            </a:endParaRPr>
          </a:p>
        </p:txBody>
      </p:sp>
      <p:pic>
        <p:nvPicPr>
          <p:cNvPr id="11" name="Image 9">
            <a:extLst>
              <a:ext uri="{FF2B5EF4-FFF2-40B4-BE49-F238E27FC236}">
                <a16:creationId xmlns:a16="http://schemas.microsoft.com/office/drawing/2014/main" id="{50BF25C1-B87E-4EAB-9FFA-D2F6EECFC1C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767" y="0"/>
            <a:ext cx="828233" cy="83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0643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ARTICULATE_PROJECT_OPEN" val="0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Sidel-PPT-Template2014</Template>
  <TotalTime>0</TotalTime>
  <Words>85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FZZhunYuan-M02S</vt:lpstr>
      <vt:lpstr>Wingdings</vt:lpstr>
      <vt:lpstr>LIOMT</vt:lpstr>
      <vt:lpstr>think-cell Folie</vt:lpstr>
      <vt:lpstr>耗电量至少降低15%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2016-08-25T09:02:12Z</dcterms:created>
  <dcterms:modified xsi:type="dcterms:W3CDTF">2020-11-20T11:11:09Z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30145709-605C-4531-AAAC-4EF06AD50932</vt:lpwstr>
  </property>
  <property fmtid="{D5CDD505-2E9C-101B-9397-08002B2CF9AE}" pid="3" name="ArticulatePath">
    <vt:lpwstr>Sidel_presentation_en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107200@sidel.com</vt:lpwstr>
  </property>
  <property fmtid="{D5CDD505-2E9C-101B-9397-08002B2CF9AE}" pid="7" name="MSIP_Label_94480757-a570-4f64-84e7-c5b3ffe9d573_SetDate">
    <vt:lpwstr>2019-10-10T15:26:15.6703748Z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2018-08-03T14:26:25.5567136+02:00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2018-08-03T14:26:25.5567136+02:00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