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61" r:id="rId1"/>
  </p:sldMasterIdLst>
  <p:notesMasterIdLst>
    <p:notesMasterId r:id="rId3"/>
  </p:notesMasterIdLst>
  <p:handoutMasterIdLst>
    <p:handoutMasterId r:id="rId4"/>
  </p:handoutMasterIdLst>
  <p:sldIdLst>
    <p:sldId id="266" r:id="rId2"/>
  </p:sldIdLst>
  <p:sldSz cx="9144000" cy="6858000" type="screen4x3"/>
  <p:notesSz cx="6858000" cy="9144000"/>
  <p:custDataLst>
    <p:tags r:id="rId5"/>
  </p:custData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450" userDrawn="1">
          <p15:clr>
            <a:srgbClr val="A4A3A4"/>
          </p15:clr>
        </p15:guide>
        <p15:guide id="2" orient="horz" pos="936" userDrawn="1">
          <p15:clr>
            <a:srgbClr val="A4A3A4"/>
          </p15:clr>
        </p15:guide>
        <p15:guide id="3" orient="horz" pos="3936" userDrawn="1">
          <p15:clr>
            <a:srgbClr val="A4A3A4"/>
          </p15:clr>
        </p15:guide>
        <p15:guide id="4" orient="horz" pos="4247" userDrawn="1">
          <p15:clr>
            <a:srgbClr val="A4A3A4"/>
          </p15:clr>
        </p15:guide>
        <p15:guide id="5" orient="horz" pos="3713" userDrawn="1">
          <p15:clr>
            <a:srgbClr val="A4A3A4"/>
          </p15:clr>
        </p15:guide>
        <p15:guide id="6" orient="horz" pos="4023" userDrawn="1">
          <p15:clr>
            <a:srgbClr val="A4A3A4"/>
          </p15:clr>
        </p15:guide>
        <p15:guide id="7" pos="204" userDrawn="1">
          <p15:clr>
            <a:srgbClr val="A4A3A4"/>
          </p15:clr>
        </p15:guide>
        <p15:guide id="8" pos="5556" userDrawn="1">
          <p15:clr>
            <a:srgbClr val="A4A3A4"/>
          </p15:clr>
        </p15:guide>
        <p15:guide id="9" pos="5489" userDrawn="1">
          <p15:clr>
            <a:srgbClr val="A4A3A4"/>
          </p15:clr>
        </p15:guide>
        <p15:guide id="10" pos="412" userDrawn="1">
          <p15:clr>
            <a:srgbClr val="A4A3A4"/>
          </p15:clr>
        </p15:guide>
        <p15:guide id="11" pos="292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82"/>
    <a:srgbClr val="D53D20"/>
    <a:srgbClr val="669914"/>
    <a:srgbClr val="6633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8024" autoAdjust="0"/>
  </p:normalViewPr>
  <p:slideViewPr>
    <p:cSldViewPr snapToGrid="0" snapToObjects="1">
      <p:cViewPr varScale="1">
        <p:scale>
          <a:sx n="110" d="100"/>
          <a:sy n="110" d="100"/>
        </p:scale>
        <p:origin x="1680" y="114"/>
      </p:cViewPr>
      <p:guideLst>
        <p:guide orient="horz" pos="450"/>
        <p:guide orient="horz" pos="936"/>
        <p:guide orient="horz" pos="3936"/>
        <p:guide orient="horz" pos="4247"/>
        <p:guide orient="horz" pos="3713"/>
        <p:guide orient="horz" pos="4023"/>
        <p:guide pos="204"/>
        <p:guide pos="5556"/>
        <p:guide pos="5489"/>
        <p:guide pos="412"/>
        <p:guide pos="292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8" d="100"/>
          <a:sy n="78" d="100"/>
        </p:scale>
        <p:origin x="188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68F88C59-319B-4332-9A1D-2A62CFCB00D8}" type="datetimeFigureOut">
              <a:rPr lang="en-US" smtClean="0"/>
              <a:pPr/>
              <a:t>11/20/2020</a:t>
            </a:fld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B16A41B8-7DC3-4DB6-84E4-E105629EAA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406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GB" dirty="0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968B300D-05F0-4B43-940D-46DED5A791AD}" type="datetimeFigureOut">
              <a:rPr lang="en-GB" smtClean="0"/>
              <a:pPr/>
              <a:t>20/11/2020</a:t>
            </a:fld>
            <a:endParaRPr lang="en-GB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GB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9B26CD33-4337-4529-948A-94F6960B237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0675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1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745298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5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 November 2020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4CEF0553-4F46-41FB-9668-737F2258676C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14086723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5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jpe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2514" name="Object 2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7" name="think-cell Folie" r:id="rId4" imgW="270" imgH="270" progId="">
                  <p:embed/>
                </p:oleObj>
              </mc:Choice>
              <mc:Fallback>
                <p:oleObj name="think-cell Folie" r:id="rId4" imgW="270" imgH="270" progId="">
                  <p:embed/>
                  <p:pic>
                    <p:nvPicPr>
                      <p:cNvPr id="1925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251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1"/>
              <a:t>Reduktion des Stromverbrauchs um mindestens 15%</a:t>
            </a:r>
            <a:endParaRPr lang="fr-FR" b="0" noProof="1"/>
          </a:p>
        </p:txBody>
      </p:sp>
      <p:sp>
        <p:nvSpPr>
          <p:cNvPr id="192516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8590" y="1407495"/>
            <a:ext cx="7997825" cy="307975"/>
          </a:xfrm>
        </p:spPr>
        <p:txBody>
          <a:bodyPr>
            <a:spAutoFit/>
          </a:bodyPr>
          <a:lstStyle/>
          <a:p>
            <a:r>
              <a:rPr lang="fr-FR" noProof="1"/>
              <a:t>Öko Lampen an Series 1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2463" y="5862638"/>
            <a:ext cx="7972425" cy="41857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lang="en-US" sz="800" kern="0" dirty="0" err="1">
                <a:solidFill>
                  <a:srgbClr val="000000"/>
                </a:solidFill>
              </a:rPr>
              <a:t>Nutzen</a:t>
            </a:r>
            <a:r>
              <a:rPr lang="en-US" sz="800" kern="0" dirty="0">
                <a:solidFill>
                  <a:srgbClr val="000000"/>
                </a:solidFill>
              </a:rPr>
              <a:t>: </a:t>
            </a:r>
            <a:r>
              <a:rPr lang="en-US" sz="800" kern="0" dirty="0" err="1">
                <a:solidFill>
                  <a:srgbClr val="000000"/>
                </a:solidFill>
              </a:rPr>
              <a:t>Kostenoptimierung</a:t>
            </a:r>
            <a:r>
              <a:rPr lang="en-US" sz="800" kern="0" dirty="0">
                <a:solidFill>
                  <a:srgbClr val="000000"/>
                </a:solidFill>
              </a:rPr>
              <a:t>, </a:t>
            </a:r>
            <a:r>
              <a:rPr lang="en-US" sz="800" kern="0" dirty="0" err="1">
                <a:solidFill>
                  <a:srgbClr val="000000"/>
                </a:solidFill>
              </a:rPr>
              <a:t>Nachhaltigkeit</a:t>
            </a:r>
            <a:endParaRPr lang="en-US" sz="800" kern="0" dirty="0">
              <a:solidFill>
                <a:srgbClr val="000000"/>
              </a:solidFill>
            </a:endParaRPr>
          </a:p>
          <a:p>
            <a:pPr lvl="0">
              <a:defRPr/>
            </a:pPr>
            <a:r>
              <a:rPr lang="en-US" sz="800" kern="0" dirty="0" err="1">
                <a:solidFill>
                  <a:srgbClr val="000000"/>
                </a:solidFill>
              </a:rPr>
              <a:t>Ausstattung</a:t>
            </a: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Series 1 Blasmaschinen</a:t>
            </a:r>
            <a:r>
              <a:rPr lang="de-DE" sz="800" kern="0"/>
              <a:t> mit Ausnahme der Heat-Set Version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Katalog-Code: 903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0" cy="1587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25" name="Group 188"/>
          <p:cNvGraphicFramePr>
            <a:graphicFrameLocks noGrp="1"/>
          </p:cNvGraphicFramePr>
          <p:nvPr>
            <p:extLst/>
          </p:nvPr>
        </p:nvGraphicFramePr>
        <p:xfrm>
          <a:off x="4499992" y="1743075"/>
          <a:ext cx="4122100" cy="3990181"/>
        </p:xfrm>
        <a:graphic>
          <a:graphicData uri="http://schemas.openxmlformats.org/drawingml/2006/table">
            <a:tbl>
              <a:tblPr/>
              <a:tblGrid>
                <a:gridCol w="24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302"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BESCHREIBUNG</a:t>
                      </a:r>
                      <a:endParaRPr kumimoji="0" lang="de-DE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341"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Einfacher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Tausch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der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2 kW IR-Lampen gegen die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neuen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1,7 kW Proximity Reflector Lampen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In der SBO Series 1 können die ÖKO Lampen eingebaut werden,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unabhängig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vom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Ofenmaß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(15 mm, 19 mm,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progressiv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)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ohne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Änderungen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am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Ofen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1,7 kW ÖKO-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Lampen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halten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mindestens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5.000 Betriebsstunden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Group 188"/>
          <p:cNvGraphicFramePr>
            <a:graphicFrameLocks noGrp="1"/>
          </p:cNvGraphicFramePr>
          <p:nvPr>
            <p:extLst/>
          </p:nvPr>
        </p:nvGraphicFramePr>
        <p:xfrm>
          <a:off x="647700" y="1732162"/>
          <a:ext cx="3854076" cy="4001094"/>
        </p:xfrm>
        <a:graphic>
          <a:graphicData uri="http://schemas.openxmlformats.org/drawingml/2006/table">
            <a:tbl>
              <a:tblPr/>
              <a:tblGrid>
                <a:gridCol w="38540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3163">
                <a:tc>
                  <a:txBody>
                    <a:bodyPr/>
                    <a:lstStyle>
                      <a:lvl1pPr marL="190500" indent="-1905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defTabSz="914400" rtl="0" eaLnBrk="0" latinLnBrk="0" hangingPunct="0">
                        <a:buClr>
                          <a:srgbClr val="E64B00"/>
                        </a:buClr>
                        <a:buFont typeface="Wingdings" pitchFamily="2" charset="2"/>
                        <a:defRPr sz="14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defTabSz="914400" rtl="0" eaLnBrk="0" latinLnBrk="0" hangingPunct="0">
                        <a:buFont typeface="Wingdings" pitchFamily="2" charset="2"/>
                        <a:defRPr sz="14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defTabSz="914400" rtl="0" eaLnBrk="0" latinLnBrk="0" hangingPunct="0">
                        <a:buFont typeface="Wingdings" pitchFamily="2" charset="2"/>
                        <a:defRPr sz="14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NUTZEN UND VORTEILE</a:t>
                      </a:r>
                      <a:endParaRPr kumimoji="0" lang="de-DE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/>
                        <a:ea typeface="MS PGothic" pitchFamily="34" charset="-128"/>
                        <a:cs typeface="+mn-cs"/>
                      </a:endParaRPr>
                    </a:p>
                  </a:txBody>
                  <a:tcPr marL="108011" marR="108011" marT="72025" marB="36008" horzOverflow="overflow">
                    <a:lnL w="12700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7931">
                <a:tc>
                  <a:txBody>
                    <a:bodyPr/>
                    <a:lstStyle>
                      <a:lvl1pPr marL="180975" indent="-180975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defTabSz="914400" rtl="0" eaLnBrk="0" latinLnBrk="0" hangingPunct="0">
                        <a:buClr>
                          <a:srgbClr val="E64B00"/>
                        </a:buClr>
                        <a:buFont typeface="Wingdings" pitchFamily="2" charset="2"/>
                        <a:defRPr sz="14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defTabSz="914400" rtl="0" eaLnBrk="0" latinLnBrk="0" hangingPunct="0">
                        <a:buFont typeface="Wingdings" pitchFamily="2" charset="2"/>
                        <a:defRPr sz="14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defTabSz="914400" rtl="0" eaLnBrk="0" latinLnBrk="0" hangingPunct="0">
                        <a:buFont typeface="Wingdings" pitchFamily="2" charset="2"/>
                        <a:defRPr sz="14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Der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Heizstromverbrauch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kann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um   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mindestens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15% </a:t>
                      </a:r>
                      <a:r>
                        <a:rPr kumimoji="0" lang="en-US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gesenkt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werden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64B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mindestens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15%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an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Energieeinsparungen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im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Ofen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Höheres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Strahlungsniveau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Einfach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einzubauen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Bessere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Bereichseingrenzung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und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Halsschutz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Höhere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Prozessstabilität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Das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Quarzrohr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ist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mechanisch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geschützt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Die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Prozessfähigkeiten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bleiben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für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alle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Anlagen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gültig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endParaRPr kumimoji="0" lang="de-DE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Kombinieren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Sie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die ÖKO </a:t>
                      </a:r>
                      <a:r>
                        <a:rPr kumimoji="0" lang="en-US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Lampen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mit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dem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oberen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Ofenreflektor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in den Series 1 </a:t>
                      </a:r>
                      <a:r>
                        <a:rPr kumimoji="0" lang="en-US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oder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Series 2 </a:t>
                      </a:r>
                      <a:r>
                        <a:rPr kumimoji="0" lang="en-US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Blasmaschinen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und </a:t>
                      </a:r>
                      <a:r>
                        <a:rPr kumimoji="0" lang="en-US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erzielen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Sie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 30% an </a:t>
                      </a:r>
                      <a:r>
                        <a:rPr kumimoji="0" lang="en-US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E64B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Leistungsersparnis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64B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162278" marR="0" lvl="1" indent="-16227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4"/>
                        </a:buClr>
                        <a:buSzPct val="100000"/>
                        <a:buFont typeface="Wingdings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lang="en-GB" altLang="de-DE" sz="1400" kern="1200" noProof="1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11" marR="108011" marT="36008" marB="36008" horzOverflow="overflow">
                    <a:lnL w="12700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4293096"/>
            <a:ext cx="2935023" cy="919630"/>
          </a:xfrm>
          <a:prstGeom prst="rect">
            <a:avLst/>
          </a:prstGeom>
        </p:spPr>
      </p:pic>
      <p:sp>
        <p:nvSpPr>
          <p:cNvPr id="11" name="Rechteck 11">
            <a:extLst>
              <a:ext uri="{FF2B5EF4-FFF2-40B4-BE49-F238E27FC236}">
                <a16:creationId xmlns:a16="http://schemas.microsoft.com/office/drawing/2014/main" id="{1F35DF87-434E-4A2A-872D-CB66103EB45C}"/>
              </a:ext>
            </a:extLst>
          </p:cNvPr>
          <p:cNvSpPr/>
          <p:nvPr/>
        </p:nvSpPr>
        <p:spPr>
          <a:xfrm>
            <a:off x="4743759" y="1732162"/>
            <a:ext cx="3869372" cy="41978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de-DE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BESCHREIBUNG</a:t>
            </a:r>
            <a:endParaRPr kumimoji="0" lang="de-DE" altLang="de-DE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12" name="Image 9">
            <a:extLst>
              <a:ext uri="{FF2B5EF4-FFF2-40B4-BE49-F238E27FC236}">
                <a16:creationId xmlns:a16="http://schemas.microsoft.com/office/drawing/2014/main" id="{91FA79F0-C180-4F74-9688-12CC66DF558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919" y="3175"/>
            <a:ext cx="828233" cy="83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200789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PROJECT_OPEN" val="0"/>
  <p:tag name="ARTICULATE_SLIDE_COUNT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Sidel-PPT-Template2014</Template>
  <TotalTime>0</TotalTime>
  <Words>146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Arial</vt:lpstr>
      <vt:lpstr>Calibri</vt:lpstr>
      <vt:lpstr>Wingdings</vt:lpstr>
      <vt:lpstr>LIOMT</vt:lpstr>
      <vt:lpstr>think-cell Folie</vt:lpstr>
      <vt:lpstr>Reduktion des Stromverbrauchs um mindestens 15%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2016-08-25T09:02:12Z</dcterms:created>
  <dcterms:modified xsi:type="dcterms:W3CDTF">2020-11-20T11:10:37Z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30145709-605C-4531-AAAC-4EF06AD50932</vt:lpwstr>
  </property>
  <property fmtid="{D5CDD505-2E9C-101B-9397-08002B2CF9AE}" pid="3" name="ArticulatePath">
    <vt:lpwstr>Sidel_presentation_en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2019-10-10T15:25:53.6012438Z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2018-08-03T14:26:25.5567136+02:00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2018-08-03T14:26:25.5567136+02:00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