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450" userDrawn="1">
          <p15:clr>
            <a:srgbClr val="A4A3A4"/>
          </p15:clr>
        </p15:guide>
        <p15:guide id="2" orient="horz" pos="936" userDrawn="1">
          <p15:clr>
            <a:srgbClr val="A4A3A4"/>
          </p15:clr>
        </p15:guide>
        <p15:guide id="3" orient="horz" pos="3936" userDrawn="1">
          <p15:clr>
            <a:srgbClr val="A4A3A4"/>
          </p15:clr>
        </p15:guide>
        <p15:guide id="4" orient="horz" pos="4247" userDrawn="1">
          <p15:clr>
            <a:srgbClr val="A4A3A4"/>
          </p15:clr>
        </p15:guide>
        <p15:guide id="5" orient="horz" pos="3713" userDrawn="1">
          <p15:clr>
            <a:srgbClr val="A4A3A4"/>
          </p15:clr>
        </p15:guide>
        <p15:guide id="6" orient="horz" pos="4023" userDrawn="1">
          <p15:clr>
            <a:srgbClr val="A4A3A4"/>
          </p15:clr>
        </p15:guide>
        <p15:guide id="7" pos="204" userDrawn="1">
          <p15:clr>
            <a:srgbClr val="A4A3A4"/>
          </p15:clr>
        </p15:guide>
        <p15:guide id="8" pos="5556" userDrawn="1">
          <p15:clr>
            <a:srgbClr val="A4A3A4"/>
          </p15:clr>
        </p15:guide>
        <p15:guide id="9" pos="5489" userDrawn="1">
          <p15:clr>
            <a:srgbClr val="A4A3A4"/>
          </p15:clr>
        </p15:guide>
        <p15:guide id="10" pos="412" userDrawn="1">
          <p15:clr>
            <a:srgbClr val="A4A3A4"/>
          </p15:clr>
        </p15:guide>
        <p15:guide id="11" pos="29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2"/>
    <a:srgbClr val="D53D20"/>
    <a:srgbClr val="669914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8024" autoAdjust="0"/>
  </p:normalViewPr>
  <p:slideViewPr>
    <p:cSldViewPr snapToGrid="0" snapToObjects="1">
      <p:cViewPr varScale="1">
        <p:scale>
          <a:sx n="110" d="100"/>
          <a:sy n="110" d="100"/>
        </p:scale>
        <p:origin x="1680" y="114"/>
      </p:cViewPr>
      <p:guideLst>
        <p:guide orient="horz" pos="450"/>
        <p:guide orient="horz" pos="936"/>
        <p:guide orient="horz" pos="3936"/>
        <p:guide orient="horz" pos="4247"/>
        <p:guide orient="horz" pos="3713"/>
        <p:guide orient="horz" pos="4023"/>
        <p:guide pos="204"/>
        <p:guide pos="5556"/>
        <p:guide pos="5489"/>
        <p:guide pos="412"/>
        <p:guide pos="29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18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20/11/2020</a:t>
            </a:fld>
            <a:endParaRPr lang="en-GB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4529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 November 2020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6CB25C16-44CD-403E-9DF5-F6DD7FAA27BD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408672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5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Economia de eletricidade de pelo menos 15%</a:t>
            </a:r>
            <a:endParaRPr lang="pt-BR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1885" y="1435100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dirty="0"/>
              <a:t>Lâmpadas Eco nas Séries 1</a:t>
            </a:r>
            <a:endParaRPr lang="pt-BR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lang="pt-BR" sz="800" kern="0" dirty="0">
                <a:solidFill>
                  <a:srgbClr val="000000"/>
                </a:solidFill>
              </a:rPr>
              <a:t>Valor: Otimização de custos, Sustentabilidade</a:t>
            </a:r>
          </a:p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Equipamento: Sopradoras Séries 1</a:t>
            </a:r>
            <a:r>
              <a:rPr lang="en-US" sz="800" kern="0" dirty="0"/>
              <a:t> </a:t>
            </a:r>
            <a:r>
              <a:rPr lang="en-US" sz="800" kern="0" dirty="0" err="1"/>
              <a:t>exceto</a:t>
            </a:r>
            <a:r>
              <a:rPr lang="en-US" sz="800" kern="0" dirty="0"/>
              <a:t> </a:t>
            </a:r>
            <a:r>
              <a:rPr lang="en-US" sz="800" kern="0" dirty="0" err="1"/>
              <a:t>versão</a:t>
            </a:r>
            <a:r>
              <a:rPr lang="en-US" sz="800" kern="0" dirty="0"/>
              <a:t> </a:t>
            </a:r>
            <a:r>
              <a:rPr lang="en-US" sz="800" kern="0" dirty="0" err="1"/>
              <a:t>calor</a:t>
            </a:r>
            <a:r>
              <a:rPr lang="en-US" sz="800" kern="0" dirty="0"/>
              <a:t> </a:t>
            </a:r>
            <a:r>
              <a:rPr lang="en-US" sz="800" kern="0"/>
              <a:t>configurado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Catálogo código: 903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5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VALOR E VANTAGENS</a:t>
                      </a: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DESCRIÇÃO</a:t>
                      </a:r>
                      <a:endParaRPr kumimoji="0" lang="pt-BR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kumimoji="0" lang="en-GB" altLang="de-DE" sz="1200" b="0" i="0" u="none" strike="noStrike" kern="0" cap="none" spc="0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 consumo de eletricidade durante o aquecimento pode ser diminuído de pelos menos </a:t>
                      </a:r>
                      <a:r>
                        <a:rPr kumimoji="0" lang="en-GB" altLang="de-DE" sz="1200" b="1" i="0" u="none" strike="noStrike" kern="0" cap="none" spc="0" normalizeH="0" baseline="0" noProof="1">
                          <a:ln>
                            <a:noFill/>
                          </a:ln>
                          <a:solidFill>
                            <a:srgbClr val="E64B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15%</a:t>
                      </a: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kumimoji="0" lang="en-GB" altLang="de-DE" sz="1200" b="0" i="0" u="none" strike="noStrike" kern="0" cap="none" spc="0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Consumo de eletricidade </a:t>
                      </a:r>
                      <a:r>
                        <a:rPr kumimoji="0" lang="en-GB" altLang="de-DE" sz="1200" b="1" i="0" u="none" strike="noStrike" kern="0" cap="none" spc="0" normalizeH="0" baseline="0" noProof="1">
                          <a:ln>
                            <a:noFill/>
                          </a:ln>
                          <a:solidFill>
                            <a:srgbClr val="E64B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reduzido no mínimo</a:t>
                      </a:r>
                      <a:r>
                        <a:rPr kumimoji="0" lang="en-GB" altLang="de-DE" sz="1200" b="0" i="0" u="none" strike="noStrike" kern="0" cap="none" spc="0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de</a:t>
                      </a:r>
                      <a:r>
                        <a:rPr kumimoji="0" lang="en-GB" altLang="de-DE" sz="1200" b="0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15%</a:t>
                      </a: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kumimoji="0" lang="en-GB" altLang="de-DE" sz="1200" b="0" i="0" u="none" strike="noStrike" kern="0" cap="none" spc="0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Nível de radiação aumentado</a:t>
                      </a: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kumimoji="0" lang="en-GB" altLang="de-DE" sz="1200" b="0" i="0" u="none" strike="noStrike" kern="0" cap="none" spc="0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Ajuste fácil</a:t>
                      </a: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kumimoji="0" lang="en-GB" altLang="de-DE" sz="1200" b="0" i="0" u="none" strike="noStrike" kern="0" cap="none" spc="0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Zoneamento mais eficaz e melhor proteção do gargalo</a:t>
                      </a: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kumimoji="0" lang="en-GB" altLang="de-DE" sz="1200" b="0" i="0" u="none" strike="noStrike" kern="0" cap="none" spc="0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Estabilidade do processo aumentada</a:t>
                      </a: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kumimoji="0" lang="en-GB" altLang="de-DE" sz="1200" b="0" i="0" u="none" strike="noStrike" kern="0" cap="none" spc="0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 tubo de quartzo é protegido mecanicamente</a:t>
                      </a: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kumimoji="0" lang="en-GB" altLang="de-DE" sz="1200" b="0" i="0" u="none" strike="noStrike" kern="0" cap="none" spc="0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As capacidades do processo se conservam universais</a:t>
                      </a:r>
                    </a:p>
                    <a:p>
                      <a:pPr marL="162278" marR="0" lvl="1" indent="-16227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E64B00"/>
                        </a:buClr>
                        <a:buSzPct val="100000"/>
                        <a:buFont typeface="Wingdings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pt-BR" altLang="de-DE" sz="12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E64B00"/>
                        </a:buClr>
                        <a:buSzPct val="100000"/>
                        <a:buFont typeface="Wingdings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kumimoji="0" lang="en-GB" altLang="de-DE" sz="12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Combinação de lâmpadas ECO com refletor no topo do forno nas Séries 1 ou nas Séries 2 e obtenção de </a:t>
                      </a:r>
                      <a:r>
                        <a:rPr kumimoji="0" lang="en-GB" altLang="de-DE" sz="12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rgbClr val="E64B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uma economia de energia de 30% </a:t>
                      </a:r>
                      <a:endParaRPr kumimoji="0" lang="pt-BR" altLang="de-DE" sz="12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Substituição fácil das lâmpadas de radiação infravermelho de 2kW por novas lâmpadas com refletor de proximidade de 1 700 W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Nas SBO Séries 1, as lâmpadas ECO podem ser instaladas sem efetuar alterações no forno seja qual for seu passo (15 mm, 19 mm, e mais)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As lâmpadas ECO 1 700 W duram pelo menos 5 000 horas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293096"/>
            <a:ext cx="2935023" cy="919630"/>
          </a:xfrm>
          <a:prstGeom prst="rect">
            <a:avLst/>
          </a:prstGeom>
        </p:spPr>
      </p:pic>
      <p:sp>
        <p:nvSpPr>
          <p:cNvPr id="10" name="Rechteck 11">
            <a:extLst>
              <a:ext uri="{FF2B5EF4-FFF2-40B4-BE49-F238E27FC236}">
                <a16:creationId xmlns:a16="http://schemas.microsoft.com/office/drawing/2014/main" id="{C9BABA6D-927C-471C-81BF-51661C4AAE1B}"/>
              </a:ext>
            </a:extLst>
          </p:cNvPr>
          <p:cNvSpPr/>
          <p:nvPr/>
        </p:nvSpPr>
        <p:spPr>
          <a:xfrm>
            <a:off x="4768071" y="1743075"/>
            <a:ext cx="3872692" cy="396123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DESCRIÇÃO</a:t>
            </a:r>
            <a:endParaRPr kumimoji="0" lang="pt-BR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1" name="Image 9">
            <a:extLst>
              <a:ext uri="{FF2B5EF4-FFF2-40B4-BE49-F238E27FC236}">
                <a16:creationId xmlns:a16="http://schemas.microsoft.com/office/drawing/2014/main" id="{1C5425B6-ADA9-4D7E-909E-C584C06AA5E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767" y="34652"/>
            <a:ext cx="828233" cy="83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3338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Sidel-PPT-Template2014</Template>
  <TotalTime>0</TotalTime>
  <Words>182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Wingdings</vt:lpstr>
      <vt:lpstr>LIOMT</vt:lpstr>
      <vt:lpstr>think-cell Folie</vt:lpstr>
      <vt:lpstr>Economia de eletricidade de pelo menos 15%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2016-08-25T09:02:12Z</dcterms:created>
  <dcterms:modified xsi:type="dcterms:W3CDTF">2020-11-20T11:12:13Z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30145709-605C-4531-AAAC-4EF06AD50932</vt:lpwstr>
  </property>
  <property fmtid="{D5CDD505-2E9C-101B-9397-08002B2CF9AE}" pid="3" name="ArticulatePath">
    <vt:lpwstr>Sidel_presentation_en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107200@sidel.com</vt:lpwstr>
  </property>
  <property fmtid="{D5CDD505-2E9C-101B-9397-08002B2CF9AE}" pid="7" name="MSIP_Label_94480757-a570-4f64-84e7-c5b3ffe9d573_SetDate">
    <vt:lpwstr>2019-10-10T15:24:24.8111900Z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2018-08-03T14:26:25.5567136+02:00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2018-08-03T14:26:25.5567136+02:00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