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 December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8">
            <a:extLst>
              <a:ext uri="{FF2B5EF4-FFF2-40B4-BE49-F238E27FC236}">
                <a16:creationId xmlns:a16="http://schemas.microsoft.com/office/drawing/2014/main" id="{7C322709-79EC-4420-A653-DAA787308376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83554FA6-1CA8-4423-BC65-4BC17DA7607B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98852760-FE1B-47CC-A76B-0EF2D0626295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hteck 11">
              <a:extLst>
                <a:ext uri="{FF2B5EF4-FFF2-40B4-BE49-F238E27FC236}">
                  <a16:creationId xmlns:a16="http://schemas.microsoft.com/office/drawing/2014/main" id="{C9FD9F04-1494-43F0-8169-D6C843748247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DESCRIPTION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Rechteck 12">
              <a:extLst>
                <a:ext uri="{FF2B5EF4-FFF2-40B4-BE49-F238E27FC236}">
                  <a16:creationId xmlns:a16="http://schemas.microsoft.com/office/drawing/2014/main" id="{AE39DC09-1997-42EC-AA94-C05F4AF7D850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3075" name="Objekt 25" hidden="1">
            <a:extLst>
              <a:ext uri="{FF2B5EF4-FFF2-40B4-BE49-F238E27FC236}">
                <a16:creationId xmlns:a16="http://schemas.microsoft.com/office/drawing/2014/main" id="{86657518-959F-4ADD-A452-7970CC8DE3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075" name="Objekt 25" hidden="1">
                        <a:extLst>
                          <a:ext uri="{FF2B5EF4-FFF2-40B4-BE49-F238E27FC236}">
                            <a16:creationId xmlns:a16="http://schemas.microsoft.com/office/drawing/2014/main" id="{86657518-959F-4ADD-A452-7970CC8DE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itle 1">
            <a:extLst>
              <a:ext uri="{FF2B5EF4-FFF2-40B4-BE49-F238E27FC236}">
                <a16:creationId xmlns:a16="http://schemas.microsoft.com/office/drawing/2014/main" id="{0AEE97A8-B594-498D-8124-A5C621ED6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430887"/>
          </a:xfrm>
        </p:spPr>
        <p:txBody>
          <a:bodyPr/>
          <a:lstStyle/>
          <a:p>
            <a:pPr eaLnBrk="1" hangingPunct="1"/>
            <a:r>
              <a:rPr lang="fr-FR" altLang="fr-FR" sz="2800" dirty="0" err="1"/>
              <a:t>Increase</a:t>
            </a:r>
            <a:r>
              <a:rPr lang="fr-FR" altLang="fr-FR" sz="2800" dirty="0"/>
              <a:t> </a:t>
            </a:r>
            <a:r>
              <a:rPr lang="fr-FR" altLang="fr-FR" sz="2800" dirty="0" err="1"/>
              <a:t>your</a:t>
            </a:r>
            <a:r>
              <a:rPr lang="fr-FR" altLang="fr-FR" sz="2800" dirty="0"/>
              <a:t> </a:t>
            </a:r>
            <a:r>
              <a:rPr lang="fr-FR" altLang="fr-FR" sz="2800" dirty="0" err="1"/>
              <a:t>equipment</a:t>
            </a:r>
            <a:r>
              <a:rPr lang="fr-FR" altLang="fr-FR" sz="2800" dirty="0"/>
              <a:t> </a:t>
            </a:r>
            <a:r>
              <a:rPr lang="fr-FR" altLang="fr-FR" sz="2800" dirty="0" err="1"/>
              <a:t>efficiency</a:t>
            </a:r>
            <a:endParaRPr lang="en-GB" altLang="en-US" sz="2800" b="0" dirty="0">
              <a:solidFill>
                <a:srgbClr val="E64B00"/>
              </a:solidFill>
            </a:endParaRPr>
          </a:p>
        </p:txBody>
      </p:sp>
      <p:sp>
        <p:nvSpPr>
          <p:cNvPr id="3077" name="Text Placeholder 2">
            <a:extLst>
              <a:ext uri="{FF2B5EF4-FFF2-40B4-BE49-F238E27FC236}">
                <a16:creationId xmlns:a16="http://schemas.microsoft.com/office/drawing/2014/main" id="{A4E1CA19-3704-4490-B731-7FE6C4366878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49288" y="1468438"/>
            <a:ext cx="7997825" cy="2762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/>
              <a:t>Transfer arm with linear guide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22CB8C4-1510-4DE4-B27C-B6DF7B585CDD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75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Value: </a:t>
            </a:r>
            <a:r>
              <a:rPr lang="en-GB" altLang="it-IT" sz="800" kern="0" dirty="0">
                <a:solidFill>
                  <a:srgbClr val="000000"/>
                </a:solidFill>
                <a:ea typeface="ＭＳ Ｐゴシック"/>
              </a:rPr>
              <a:t>Efficiency</a:t>
            </a:r>
            <a:endParaRPr sz="800" kern="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Equipment: Series 1 blowers</a:t>
            </a:r>
            <a:r>
              <a:rPr lang="fr-FR" sz="800" kern="0" dirty="0">
                <a:solidFill>
                  <a:srgbClr val="000000"/>
                </a:solidFill>
              </a:rPr>
              <a:t> (</a:t>
            </a:r>
            <a:r>
              <a:rPr lang="en-GB" altLang="fr-FR" sz="800" dirty="0"/>
              <a:t>SBO 4 -  SBO 6 - SBO 10 - SBO 16 - SBO 24/26)</a:t>
            </a:r>
            <a:endParaRPr sz="800" kern="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Catalogue code: </a:t>
            </a:r>
            <a:r>
              <a:rPr lang="fr-FR" sz="800" kern="0" dirty="0">
                <a:solidFill>
                  <a:srgbClr val="000000"/>
                </a:solidFill>
              </a:rPr>
              <a:t>912</a:t>
            </a:r>
            <a:endParaRPr sz="800" kern="0" dirty="0">
              <a:solidFill>
                <a:srgbClr val="000000"/>
              </a:solidFill>
            </a:endParaRPr>
          </a:p>
        </p:txBody>
      </p:sp>
      <p:sp>
        <p:nvSpPr>
          <p:cNvPr id="3079" name="BainBulletsConfiguration" hidden="1">
            <a:extLst>
              <a:ext uri="{FF2B5EF4-FFF2-40B4-BE49-F238E27FC236}">
                <a16:creationId xmlns:a16="http://schemas.microsoft.com/office/drawing/2014/main" id="{38BD1571-B4DB-43E3-8A85-880BAE6F1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2EB6F4-E67D-4ED3-8D37-E1735075ACAD}"/>
              </a:ext>
            </a:extLst>
          </p:cNvPr>
          <p:cNvSpPr/>
          <p:nvPr/>
        </p:nvSpPr>
        <p:spPr>
          <a:xfrm>
            <a:off x="642938" y="2233613"/>
            <a:ext cx="409257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b="1" dirty="0"/>
              <a:t>The latest technology</a:t>
            </a:r>
            <a:r>
              <a:rPr lang="en-GB" altLang="fr-FR" sz="1200" dirty="0"/>
              <a:t> </a:t>
            </a:r>
            <a:r>
              <a:rPr lang="en-GB" altLang="fr-FR" sz="1100" dirty="0"/>
              <a:t>made available on S1</a:t>
            </a:r>
            <a:endParaRPr lang="en-GB" altLang="fr-FR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b="1" dirty="0"/>
              <a:t>High positioning  accuracy</a:t>
            </a:r>
            <a:r>
              <a:rPr lang="en-GB" altLang="fr-FR" sz="1200" dirty="0"/>
              <a:t>:</a:t>
            </a:r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GB" altLang="fr-FR" sz="1100" dirty="0"/>
              <a:t>vibrations and bending at the end of the gripper are reduced.</a:t>
            </a:r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1100" dirty="0"/>
              <a:t>springs repositioned for operation within their working range</a:t>
            </a:r>
            <a:endParaRPr lang="en-GB" altLang="fr-FR" sz="1100" dirty="0"/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GB" altLang="fr-FR" sz="1100" dirty="0"/>
              <a:t>no risk of adjustment errors. 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b="1" dirty="0"/>
              <a:t>Easy to maintain, longer service life, cleaner</a:t>
            </a:r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1100" dirty="0"/>
              <a:t>lubrication of the guide to be undertaken every 6 years for a rate of 1200 b / h / m.</a:t>
            </a:r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1100" dirty="0"/>
              <a:t>reduction in maintenance costs and time</a:t>
            </a:r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1100" dirty="0"/>
              <a:t>environment of the transfer function made cleaner</a:t>
            </a:r>
            <a:endParaRPr lang="en-US" altLang="fr-FR" sz="1000" dirty="0"/>
          </a:p>
          <a:p>
            <a: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1200" b="1" dirty="0"/>
              <a:t>A lighter arm increases as well the life of cams and rollers:</a:t>
            </a:r>
            <a:endParaRPr lang="en-GB" altLang="fr-FR" sz="1200" b="1" dirty="0"/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GB" altLang="fr-FR" sz="1100" dirty="0"/>
              <a:t>aluminium guide rail</a:t>
            </a:r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GB" altLang="fr-FR" sz="1100" dirty="0"/>
              <a:t>optimized support</a:t>
            </a:r>
          </a:p>
          <a:p>
            <a:pPr marL="628650" lvl="1" indent="-171450"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altLang="fr-FR" sz="1100" dirty="0"/>
              <a:t>total weight reduced by about 1.2kg</a:t>
            </a:r>
            <a:endParaRPr lang="en-GB" altLang="fr-FR" sz="1100" dirty="0"/>
          </a:p>
        </p:txBody>
      </p:sp>
      <p:sp>
        <p:nvSpPr>
          <p:cNvPr id="3082" name="Rectangle 15">
            <a:extLst>
              <a:ext uri="{FF2B5EF4-FFF2-40B4-BE49-F238E27FC236}">
                <a16:creationId xmlns:a16="http://schemas.microsoft.com/office/drawing/2014/main" id="{D27F4653-C0BB-47FE-A348-FB943529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2236788"/>
            <a:ext cx="3873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45000"/>
              </a:spcBef>
              <a:buSzPct val="55000"/>
              <a:defRPr/>
            </a:pPr>
            <a:r>
              <a:rPr lang="en-US" altLang="fr-FR" sz="1200" b="1" dirty="0">
                <a:solidFill>
                  <a:srgbClr val="000000"/>
                </a:solidFill>
              </a:rPr>
              <a:t>The roller guided transfer arm replaces the S1 self lube bushing guided arm.</a:t>
            </a:r>
          </a:p>
          <a:p>
            <a:pPr eaLnBrk="1" hangingPunct="1"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altLang="fr-FR" sz="1100" dirty="0"/>
              <a:t>includes S2 quick change head, grippers and setting jig.</a:t>
            </a:r>
          </a:p>
          <a:p>
            <a:pPr eaLnBrk="1" hangingPunct="1"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altLang="fr-FR" sz="1100" dirty="0" err="1">
                <a:solidFill>
                  <a:srgbClr val="000000"/>
                </a:solidFill>
              </a:rPr>
              <a:t>available</a:t>
            </a:r>
            <a:r>
              <a:rPr lang="fr-FR" altLang="fr-FR" sz="1100" dirty="0">
                <a:solidFill>
                  <a:srgbClr val="000000"/>
                </a:solidFill>
              </a:rPr>
              <a:t> as </a:t>
            </a:r>
            <a:r>
              <a:rPr lang="fr-FR" altLang="fr-FR" sz="1100" dirty="0" err="1">
                <a:solidFill>
                  <a:srgbClr val="000000"/>
                </a:solidFill>
              </a:rPr>
              <a:t>well</a:t>
            </a:r>
            <a:r>
              <a:rPr lang="fr-FR" altLang="fr-FR" sz="1100" dirty="0">
                <a:solidFill>
                  <a:srgbClr val="000000"/>
                </a:solidFill>
              </a:rPr>
              <a:t> </a:t>
            </a:r>
            <a:r>
              <a:rPr lang="fr-FR" altLang="fr-FR" sz="1100" dirty="0" err="1">
                <a:solidFill>
                  <a:srgbClr val="000000"/>
                </a:solidFill>
              </a:rPr>
              <a:t>with</a:t>
            </a:r>
            <a:r>
              <a:rPr lang="fr-FR" altLang="fr-FR" sz="1100" dirty="0">
                <a:solidFill>
                  <a:srgbClr val="000000"/>
                </a:solidFill>
              </a:rPr>
              <a:t> S1 quick change </a:t>
            </a:r>
            <a:r>
              <a:rPr lang="fr-FR" altLang="fr-FR" sz="1100" dirty="0" err="1">
                <a:solidFill>
                  <a:srgbClr val="000000"/>
                </a:solidFill>
              </a:rPr>
              <a:t>head</a:t>
            </a:r>
            <a:r>
              <a:rPr lang="fr-FR" altLang="fr-FR" sz="11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" name="Image 3">
            <a:extLst>
              <a:ext uri="{FF2B5EF4-FFF2-40B4-BE49-F238E27FC236}">
                <a16:creationId xmlns:a16="http://schemas.microsoft.com/office/drawing/2014/main" id="{69AEA844-0B29-4B6B-9941-D9F9BDD46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49" y="3771901"/>
            <a:ext cx="1814513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Image 4">
            <a:extLst>
              <a:ext uri="{FF2B5EF4-FFF2-40B4-BE49-F238E27FC236}">
                <a16:creationId xmlns:a16="http://schemas.microsoft.com/office/drawing/2014/main" id="{82FEC1C0-A714-4BAE-8DC0-F8C27FF15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7" y="3865564"/>
            <a:ext cx="19304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605E6E17-F626-48B0-A91E-6B24AE4437EB}"/>
              </a:ext>
            </a:extLst>
          </p:cNvPr>
          <p:cNvSpPr/>
          <p:nvPr/>
        </p:nvSpPr>
        <p:spPr>
          <a:xfrm>
            <a:off x="6510337" y="4575176"/>
            <a:ext cx="276225" cy="150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673</TotalTime>
  <Words>179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NewSidel_Template_4x3_with add layouts</vt:lpstr>
      <vt:lpstr>think-cell Folie</vt:lpstr>
      <vt:lpstr>Increase your equipment efficiency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74</cp:revision>
  <dcterms:created xsi:type="dcterms:W3CDTF">2018-02-10T17:04:39Z</dcterms:created>
  <dcterms:modified xsi:type="dcterms:W3CDTF">2020-12-23T15:41:47Z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