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4" r:id="rId2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5E00"/>
    <a:srgbClr val="AF5400"/>
    <a:srgbClr val="FF9900"/>
    <a:srgbClr val="00FF00"/>
    <a:srgbClr val="7AFF7A"/>
    <a:srgbClr val="00FFFF"/>
    <a:srgbClr val="00B0F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10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76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2052" y="-343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dirty="0"/>
              <a:t>Header</a:t>
            </a: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E4A28-8FCA-4B67-B71F-4BF329E9D0A8}" type="datetimeFigureOut">
              <a:rPr lang="en-GB" smtClean="0"/>
              <a:t>23/12/2020</a:t>
            </a:fld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dirty="0"/>
              <a:t>Footer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56195-1E08-4783-B4AA-F0F0BB98C8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8775302"/>
      </p:ext>
    </p:extLst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Header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EF99F-C35D-4FF2-845E-FCCC5818ED60}" type="datetimeFigureOut">
              <a:rPr lang="en-GB" smtClean="0"/>
              <a:t>23/12/2020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52863" y="843197"/>
            <a:ext cx="4152274" cy="3114206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34715" y="4197246"/>
            <a:ext cx="5988570" cy="426095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733B7-1873-49FD-B258-2C7BB301EF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245064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82" hidden="1">
            <a:extLst>
              <a:ext uri="{FF2B5EF4-FFF2-40B4-BE49-F238E27FC236}">
                <a16:creationId xmlns:a16="http://schemas.microsoft.com/office/drawing/2014/main" id="{59758623-35FB-4164-BF8F-702DA2758E3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9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3" name="Objekt 82" hidden="1">
                        <a:extLst>
                          <a:ext uri="{FF2B5EF4-FFF2-40B4-BE49-F238E27FC236}">
                            <a16:creationId xmlns:a16="http://schemas.microsoft.com/office/drawing/2014/main" id="{59758623-35FB-4164-BF8F-702DA2758E3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noProof="1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740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217535328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2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1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378446" y="6471704"/>
            <a:ext cx="3359894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HS127 – </a:t>
            </a:r>
            <a:r>
              <a:rPr lang="en-US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HMI Alarm Management (for Fillers)</a:t>
            </a: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 December 2020</a:t>
            </a:fld>
            <a:endParaRPr lang="en-GB" sz="900" dirty="0">
              <a:solidFill>
                <a:schemeClr val="bg2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‹#›</a:t>
            </a:fld>
            <a:endParaRPr lang="en-GB" sz="900" dirty="0">
              <a:solidFill>
                <a:schemeClr val="bg2"/>
              </a:solidFill>
            </a:endParaRPr>
          </a:p>
        </p:txBody>
      </p: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7722394" y="6498640"/>
            <a:ext cx="921544" cy="252408"/>
            <a:chOff x="1005" y="1644"/>
            <a:chExt cx="3749" cy="1030"/>
          </a:xfrm>
        </p:grpSpPr>
        <p:sp>
          <p:nvSpPr>
            <p:cNvPr id="89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  <p:sp>
          <p:nvSpPr>
            <p:cNvPr id="90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359 w 501"/>
                <a:gd name="T1" fmla="*/ 313 h 429"/>
                <a:gd name="T2" fmla="*/ 339 w 501"/>
                <a:gd name="T3" fmla="*/ 287 h 429"/>
                <a:gd name="T4" fmla="*/ 331 w 501"/>
                <a:gd name="T5" fmla="*/ 277 h 429"/>
                <a:gd name="T6" fmla="*/ 288 w 501"/>
                <a:gd name="T7" fmla="*/ 257 h 429"/>
                <a:gd name="T8" fmla="*/ 232 w 501"/>
                <a:gd name="T9" fmla="*/ 313 h 429"/>
                <a:gd name="T10" fmla="*/ 288 w 501"/>
                <a:gd name="T11" fmla="*/ 368 h 429"/>
                <a:gd name="T12" fmla="*/ 331 w 501"/>
                <a:gd name="T13" fmla="*/ 348 h 429"/>
                <a:gd name="T14" fmla="*/ 339 w 501"/>
                <a:gd name="T15" fmla="*/ 338 h 429"/>
                <a:gd name="T16" fmla="*/ 359 w 501"/>
                <a:gd name="T17" fmla="*/ 313 h 429"/>
                <a:gd name="T18" fmla="*/ 162 w 501"/>
                <a:gd name="T19" fmla="*/ 312 h 429"/>
                <a:gd name="T20" fmla="*/ 288 w 501"/>
                <a:gd name="T21" fmla="*/ 188 h 429"/>
                <a:gd name="T22" fmla="*/ 384 w 501"/>
                <a:gd name="T23" fmla="*/ 232 h 429"/>
                <a:gd name="T24" fmla="*/ 385 w 501"/>
                <a:gd name="T25" fmla="*/ 234 h 429"/>
                <a:gd name="T26" fmla="*/ 387 w 501"/>
                <a:gd name="T27" fmla="*/ 233 h 429"/>
                <a:gd name="T28" fmla="*/ 250 w 501"/>
                <a:gd name="T29" fmla="*/ 0 h 429"/>
                <a:gd name="T30" fmla="*/ 0 w 501"/>
                <a:gd name="T31" fmla="*/ 429 h 429"/>
                <a:gd name="T32" fmla="*/ 244 w 501"/>
                <a:gd name="T33" fmla="*/ 429 h 429"/>
                <a:gd name="T34" fmla="*/ 245 w 501"/>
                <a:gd name="T35" fmla="*/ 428 h 429"/>
                <a:gd name="T36" fmla="*/ 220 w 501"/>
                <a:gd name="T37" fmla="*/ 417 h 429"/>
                <a:gd name="T38" fmla="*/ 162 w 501"/>
                <a:gd name="T39" fmla="*/ 312 h 429"/>
                <a:gd name="T40" fmla="*/ 496 w 501"/>
                <a:gd name="T41" fmla="*/ 427 h 429"/>
                <a:gd name="T42" fmla="*/ 470 w 501"/>
                <a:gd name="T43" fmla="*/ 420 h 429"/>
                <a:gd name="T44" fmla="*/ 405 w 501"/>
                <a:gd name="T45" fmla="*/ 367 h 429"/>
                <a:gd name="T46" fmla="*/ 380 w 501"/>
                <a:gd name="T47" fmla="*/ 398 h 429"/>
                <a:gd name="T48" fmla="*/ 333 w 501"/>
                <a:gd name="T49" fmla="*/ 428 h 429"/>
                <a:gd name="T50" fmla="*/ 333 w 501"/>
                <a:gd name="T51" fmla="*/ 429 h 429"/>
                <a:gd name="T52" fmla="*/ 501 w 501"/>
                <a:gd name="T53" fmla="*/ 429 h 429"/>
                <a:gd name="T54" fmla="*/ 501 w 501"/>
                <a:gd name="T55" fmla="*/ 428 h 429"/>
                <a:gd name="T56" fmla="*/ 496 w 501"/>
                <a:gd name="T57" fmla="*/ 427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  <p:sp>
          <p:nvSpPr>
            <p:cNvPr id="91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171 w 937"/>
                <a:gd name="T1" fmla="*/ 136 h 326"/>
                <a:gd name="T2" fmla="*/ 78 w 937"/>
                <a:gd name="T3" fmla="*/ 89 h 326"/>
                <a:gd name="T4" fmla="*/ 125 w 937"/>
                <a:gd name="T5" fmla="*/ 53 h 326"/>
                <a:gd name="T6" fmla="*/ 186 w 937"/>
                <a:gd name="T7" fmla="*/ 100 h 326"/>
                <a:gd name="T8" fmla="*/ 253 w 937"/>
                <a:gd name="T9" fmla="*/ 100 h 326"/>
                <a:gd name="T10" fmla="*/ 128 w 937"/>
                <a:gd name="T11" fmla="*/ 0 h 326"/>
                <a:gd name="T12" fmla="*/ 12 w 937"/>
                <a:gd name="T13" fmla="*/ 94 h 326"/>
                <a:gd name="T14" fmla="*/ 104 w 937"/>
                <a:gd name="T15" fmla="*/ 183 h 326"/>
                <a:gd name="T16" fmla="*/ 197 w 937"/>
                <a:gd name="T17" fmla="*/ 234 h 326"/>
                <a:gd name="T18" fmla="*/ 136 w 937"/>
                <a:gd name="T19" fmla="*/ 273 h 326"/>
                <a:gd name="T20" fmla="*/ 67 w 937"/>
                <a:gd name="T21" fmla="*/ 215 h 326"/>
                <a:gd name="T22" fmla="*/ 1 w 937"/>
                <a:gd name="T23" fmla="*/ 215 h 326"/>
                <a:gd name="T24" fmla="*/ 134 w 937"/>
                <a:gd name="T25" fmla="*/ 326 h 326"/>
                <a:gd name="T26" fmla="*/ 263 w 937"/>
                <a:gd name="T27" fmla="*/ 226 h 326"/>
                <a:gd name="T28" fmla="*/ 171 w 937"/>
                <a:gd name="T29" fmla="*/ 136 h 326"/>
                <a:gd name="T30" fmla="*/ 541 w 937"/>
                <a:gd name="T31" fmla="*/ 121 h 326"/>
                <a:gd name="T32" fmla="*/ 541 w 937"/>
                <a:gd name="T33" fmla="*/ 121 h 326"/>
                <a:gd name="T34" fmla="*/ 473 w 937"/>
                <a:gd name="T35" fmla="*/ 87 h 326"/>
                <a:gd name="T36" fmla="*/ 374 w 937"/>
                <a:gd name="T37" fmla="*/ 204 h 326"/>
                <a:gd name="T38" fmla="*/ 475 w 937"/>
                <a:gd name="T39" fmla="*/ 325 h 326"/>
                <a:gd name="T40" fmla="*/ 543 w 937"/>
                <a:gd name="T41" fmla="*/ 290 h 326"/>
                <a:gd name="T42" fmla="*/ 544 w 937"/>
                <a:gd name="T43" fmla="*/ 290 h 326"/>
                <a:gd name="T44" fmla="*/ 544 w 937"/>
                <a:gd name="T45" fmla="*/ 319 h 326"/>
                <a:gd name="T46" fmla="*/ 603 w 937"/>
                <a:gd name="T47" fmla="*/ 319 h 326"/>
                <a:gd name="T48" fmla="*/ 603 w 937"/>
                <a:gd name="T49" fmla="*/ 8 h 326"/>
                <a:gd name="T50" fmla="*/ 541 w 937"/>
                <a:gd name="T51" fmla="*/ 8 h 326"/>
                <a:gd name="T52" fmla="*/ 541 w 937"/>
                <a:gd name="T53" fmla="*/ 121 h 326"/>
                <a:gd name="T54" fmla="*/ 490 w 937"/>
                <a:gd name="T55" fmla="*/ 278 h 326"/>
                <a:gd name="T56" fmla="*/ 436 w 937"/>
                <a:gd name="T57" fmla="*/ 206 h 326"/>
                <a:gd name="T58" fmla="*/ 490 w 937"/>
                <a:gd name="T59" fmla="*/ 134 h 326"/>
                <a:gd name="T60" fmla="*/ 543 w 937"/>
                <a:gd name="T61" fmla="*/ 205 h 326"/>
                <a:gd name="T62" fmla="*/ 490 w 937"/>
                <a:gd name="T63" fmla="*/ 278 h 326"/>
                <a:gd name="T64" fmla="*/ 741 w 937"/>
                <a:gd name="T65" fmla="*/ 87 h 326"/>
                <a:gd name="T66" fmla="*/ 626 w 937"/>
                <a:gd name="T67" fmla="*/ 206 h 326"/>
                <a:gd name="T68" fmla="*/ 741 w 937"/>
                <a:gd name="T69" fmla="*/ 325 h 326"/>
                <a:gd name="T70" fmla="*/ 846 w 937"/>
                <a:gd name="T71" fmla="*/ 249 h 326"/>
                <a:gd name="T72" fmla="*/ 792 w 937"/>
                <a:gd name="T73" fmla="*/ 249 h 326"/>
                <a:gd name="T74" fmla="*/ 743 w 937"/>
                <a:gd name="T75" fmla="*/ 278 h 326"/>
                <a:gd name="T76" fmla="*/ 687 w 937"/>
                <a:gd name="T77" fmla="*/ 221 h 326"/>
                <a:gd name="T78" fmla="*/ 850 w 937"/>
                <a:gd name="T79" fmla="*/ 221 h 326"/>
                <a:gd name="T80" fmla="*/ 741 w 937"/>
                <a:gd name="T81" fmla="*/ 87 h 326"/>
                <a:gd name="T82" fmla="*/ 687 w 937"/>
                <a:gd name="T83" fmla="*/ 182 h 326"/>
                <a:gd name="T84" fmla="*/ 739 w 937"/>
                <a:gd name="T85" fmla="*/ 134 h 326"/>
                <a:gd name="T86" fmla="*/ 788 w 937"/>
                <a:gd name="T87" fmla="*/ 182 h 326"/>
                <a:gd name="T88" fmla="*/ 687 w 937"/>
                <a:gd name="T89" fmla="*/ 182 h 326"/>
                <a:gd name="T90" fmla="*/ 875 w 937"/>
                <a:gd name="T91" fmla="*/ 319 h 326"/>
                <a:gd name="T92" fmla="*/ 937 w 937"/>
                <a:gd name="T93" fmla="*/ 319 h 326"/>
                <a:gd name="T94" fmla="*/ 937 w 937"/>
                <a:gd name="T95" fmla="*/ 8 h 326"/>
                <a:gd name="T96" fmla="*/ 875 w 937"/>
                <a:gd name="T97" fmla="*/ 8 h 326"/>
                <a:gd name="T98" fmla="*/ 875 w 937"/>
                <a:gd name="T99" fmla="*/ 319 h 326"/>
                <a:gd name="T100" fmla="*/ 286 w 937"/>
                <a:gd name="T101" fmla="*/ 319 h 326"/>
                <a:gd name="T102" fmla="*/ 348 w 937"/>
                <a:gd name="T103" fmla="*/ 319 h 326"/>
                <a:gd name="T104" fmla="*/ 348 w 937"/>
                <a:gd name="T105" fmla="*/ 93 h 326"/>
                <a:gd name="T106" fmla="*/ 286 w 937"/>
                <a:gd name="T107" fmla="*/ 93 h 326"/>
                <a:gd name="T108" fmla="*/ 286 w 937"/>
                <a:gd name="T109" fmla="*/ 319 h 326"/>
                <a:gd name="T110" fmla="*/ 286 w 937"/>
                <a:gd name="T111" fmla="*/ 59 h 326"/>
                <a:gd name="T112" fmla="*/ 348 w 937"/>
                <a:gd name="T113" fmla="*/ 59 h 326"/>
                <a:gd name="T114" fmla="*/ 348 w 937"/>
                <a:gd name="T115" fmla="*/ 8 h 326"/>
                <a:gd name="T116" fmla="*/ 286 w 937"/>
                <a:gd name="T117" fmla="*/ 8 h 326"/>
                <a:gd name="T118" fmla="*/ 286 w 937"/>
                <a:gd name="T119" fmla="*/ 5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1C0642F1-B198-4757-8ECB-57A9ADBDA7B5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GB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en-GB" sz="900" dirty="0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35793152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3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2857" userDrawn="1">
          <p15:clr>
            <a:srgbClr val="F26B43"/>
          </p15:clr>
        </p15:guide>
        <p15:guide id="3" pos="408" userDrawn="1">
          <p15:clr>
            <a:srgbClr val="F26B43"/>
          </p15:clr>
        </p15:guide>
        <p15:guide id="4" pos="2993" userDrawn="1">
          <p15:clr>
            <a:srgbClr val="F26B43"/>
          </p15:clr>
        </p15:guide>
        <p15:guide id="5" pos="5443" userDrawn="1">
          <p15:clr>
            <a:srgbClr val="F26B43"/>
          </p15:clr>
        </p15:guide>
        <p15:guide id="6" orient="horz" pos="3770" userDrawn="1">
          <p15:clr>
            <a:srgbClr val="F26B43"/>
          </p15:clr>
        </p15:guide>
        <p15:guide id="9" pos="5556" userDrawn="1">
          <p15:clr>
            <a:srgbClr val="F26B43"/>
          </p15:clr>
        </p15:guide>
        <p15:guide id="10" orient="horz" pos="4020" userDrawn="1">
          <p15:clr>
            <a:srgbClr val="F26B43"/>
          </p15:clr>
        </p15:guide>
        <p15:guide id="11" pos="204" userDrawn="1">
          <p15:clr>
            <a:srgbClr val="F26B43"/>
          </p15:clr>
        </p15:guide>
        <p15:guide id="12" pos="29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188">
            <a:extLst>
              <a:ext uri="{FF2B5EF4-FFF2-40B4-BE49-F238E27FC236}">
                <a16:creationId xmlns:a16="http://schemas.microsoft.com/office/drawing/2014/main" id="{7C322709-79EC-4420-A653-DAA787308376}"/>
              </a:ext>
            </a:extLst>
          </p:cNvPr>
          <p:cNvGrpSpPr>
            <a:grpSpLocks/>
          </p:cNvGrpSpPr>
          <p:nvPr/>
        </p:nvGrpSpPr>
        <p:grpSpPr bwMode="auto">
          <a:xfrm>
            <a:off x="649288" y="1770063"/>
            <a:ext cx="7991475" cy="4041775"/>
            <a:chOff x="650875" y="1906524"/>
            <a:chExt cx="7991475" cy="4042232"/>
          </a:xfrm>
        </p:grpSpPr>
        <p:sp>
          <p:nvSpPr>
            <p:cNvPr id="11" name="Rechteck 3">
              <a:extLst>
                <a:ext uri="{FF2B5EF4-FFF2-40B4-BE49-F238E27FC236}">
                  <a16:creationId xmlns:a16="http://schemas.microsoft.com/office/drawing/2014/main" id="{83554FA6-1CA8-4423-BC65-4BC17DA7607B}"/>
                </a:ext>
              </a:extLst>
            </p:cNvPr>
            <p:cNvSpPr/>
            <p:nvPr/>
          </p:nvSpPr>
          <p:spPr>
            <a:xfrm>
              <a:off x="650875" y="1906524"/>
              <a:ext cx="3889375" cy="388981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eaLnBrk="1" fontAlgn="auto" hangingPunct="1">
                <a:spcBef>
                  <a:spcPts val="300"/>
                </a:spcBef>
                <a:spcAft>
                  <a:spcPts val="0"/>
                </a:spcAft>
                <a:buClr>
                  <a:srgbClr val="FF6600"/>
                </a:buClr>
                <a:defRPr/>
              </a:pPr>
              <a:r>
                <a:rPr lang="en-GB" sz="1400" b="1" dirty="0">
                  <a:solidFill>
                    <a:srgbClr val="FFFFFF"/>
                  </a:solidFill>
                  <a:ea typeface="MS PGothic" pitchFamily="34" charset="-128"/>
                </a:rPr>
                <a:t>VALUE AND BENEFITS</a:t>
              </a:r>
            </a:p>
          </p:txBody>
        </p:sp>
        <p:sp>
          <p:nvSpPr>
            <p:cNvPr id="12" name="Rechteck 4">
              <a:extLst>
                <a:ext uri="{FF2B5EF4-FFF2-40B4-BE49-F238E27FC236}">
                  <a16:creationId xmlns:a16="http://schemas.microsoft.com/office/drawing/2014/main" id="{98852760-FE1B-47CC-A76B-0EF2D0626295}"/>
                </a:ext>
              </a:extLst>
            </p:cNvPr>
            <p:cNvSpPr>
              <a:spLocks/>
            </p:cNvSpPr>
            <p:nvPr/>
          </p:nvSpPr>
          <p:spPr>
            <a:xfrm>
              <a:off x="650875" y="2295505"/>
              <a:ext cx="3889375" cy="365325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/>
            <a:p>
              <a:pPr marL="342900" indent="-342900">
                <a:spcBef>
                  <a:spcPct val="20000"/>
                </a:spcBef>
                <a:buClr>
                  <a:srgbClr val="E64B00"/>
                </a:buClr>
                <a:buFont typeface="Wingdings" charset="2"/>
                <a:buChar char="§"/>
                <a:defRPr/>
              </a:pPr>
              <a:endParaRPr lang="en-US" altLang="fr-FR" sz="1200" dirty="0">
                <a:solidFill>
                  <a:srgbClr val="000000"/>
                </a:solidFill>
              </a:endParaRPr>
            </a:p>
          </p:txBody>
        </p:sp>
        <p:sp>
          <p:nvSpPr>
            <p:cNvPr id="13" name="Rechteck 11">
              <a:extLst>
                <a:ext uri="{FF2B5EF4-FFF2-40B4-BE49-F238E27FC236}">
                  <a16:creationId xmlns:a16="http://schemas.microsoft.com/office/drawing/2014/main" id="{C9FD9F04-1494-43F0-8169-D6C843748247}"/>
                </a:ext>
              </a:extLst>
            </p:cNvPr>
            <p:cNvSpPr/>
            <p:nvPr/>
          </p:nvSpPr>
          <p:spPr>
            <a:xfrm>
              <a:off x="4752975" y="1906524"/>
              <a:ext cx="3889375" cy="388981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marL="190500" indent="-190500" eaLnBrk="1" hangingPunct="1">
                <a:spcBef>
                  <a:spcPts val="300"/>
                </a:spcBef>
                <a:spcAft>
                  <a:spcPts val="0"/>
                </a:spcAft>
                <a:buClr>
                  <a:srgbClr val="E64B00"/>
                </a:buClr>
                <a:defRPr/>
              </a:pPr>
              <a:r>
                <a:rPr lang="de-CH" altLang="de-DE" sz="1400" b="1" noProof="1">
                  <a:solidFill>
                    <a:srgbClr val="FFFFFF"/>
                  </a:solidFill>
                  <a:cs typeface="Arial" charset="0"/>
                </a:rPr>
                <a:t>DESCRIPTION </a:t>
              </a:r>
              <a:endParaRPr lang="en-GB" altLang="de-DE" sz="1400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4" name="Rechteck 12">
              <a:extLst>
                <a:ext uri="{FF2B5EF4-FFF2-40B4-BE49-F238E27FC236}">
                  <a16:creationId xmlns:a16="http://schemas.microsoft.com/office/drawing/2014/main" id="{AE39DC09-1997-42EC-AA94-C05F4AF7D850}"/>
                </a:ext>
              </a:extLst>
            </p:cNvPr>
            <p:cNvSpPr>
              <a:spLocks/>
            </p:cNvSpPr>
            <p:nvPr/>
          </p:nvSpPr>
          <p:spPr>
            <a:xfrm>
              <a:off x="4752975" y="2295505"/>
              <a:ext cx="3889375" cy="365325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>
              <a:lvl1pPr marL="3429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E64B00"/>
                </a:buClr>
                <a:buFont typeface="Wingdings" panose="05000000000000000000" pitchFamily="2" charset="2"/>
                <a:buChar char="§"/>
                <a:defRPr/>
              </a:pPr>
              <a:endParaRPr lang="en-US" altLang="zh-CN" sz="1200">
                <a:solidFill>
                  <a:srgbClr val="000000"/>
                </a:solidFill>
                <a:ea typeface="SimSun" panose="02010600030101010101" pitchFamily="2" charset="-122"/>
              </a:endParaRPr>
            </a:p>
          </p:txBody>
        </p:sp>
      </p:grpSp>
      <p:graphicFrame>
        <p:nvGraphicFramePr>
          <p:cNvPr id="3075" name="Objekt 25" hidden="1">
            <a:extLst>
              <a:ext uri="{FF2B5EF4-FFF2-40B4-BE49-F238E27FC236}">
                <a16:creationId xmlns:a16="http://schemas.microsoft.com/office/drawing/2014/main" id="{86657518-959F-4ADD-A452-7970CC8DE38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6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3075" name="Objekt 25" hidden="1">
                        <a:extLst>
                          <a:ext uri="{FF2B5EF4-FFF2-40B4-BE49-F238E27FC236}">
                            <a16:creationId xmlns:a16="http://schemas.microsoft.com/office/drawing/2014/main" id="{86657518-959F-4ADD-A452-7970CC8DE38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Title 1">
            <a:extLst>
              <a:ext uri="{FF2B5EF4-FFF2-40B4-BE49-F238E27FC236}">
                <a16:creationId xmlns:a16="http://schemas.microsoft.com/office/drawing/2014/main" id="{0AEE97A8-B594-498D-8124-A5C621ED62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7700" y="334963"/>
            <a:ext cx="7993063" cy="430887"/>
          </a:xfrm>
        </p:spPr>
        <p:txBody>
          <a:bodyPr/>
          <a:lstStyle/>
          <a:p>
            <a:pPr eaLnBrk="1" hangingPunct="1"/>
            <a:r>
              <a:rPr lang="fr-FR" altLang="fr-FR" sz="2800" dirty="0" err="1"/>
              <a:t>Increase</a:t>
            </a:r>
            <a:r>
              <a:rPr lang="fr-FR" altLang="fr-FR" sz="2800" dirty="0"/>
              <a:t> </a:t>
            </a:r>
            <a:r>
              <a:rPr lang="fr-FR" altLang="fr-FR" sz="2800" dirty="0" err="1"/>
              <a:t>your</a:t>
            </a:r>
            <a:r>
              <a:rPr lang="fr-FR" altLang="fr-FR" sz="2800" dirty="0"/>
              <a:t> </a:t>
            </a:r>
            <a:r>
              <a:rPr lang="fr-FR" altLang="fr-FR" sz="2800" dirty="0" err="1"/>
              <a:t>equipment</a:t>
            </a:r>
            <a:r>
              <a:rPr lang="fr-FR" altLang="fr-FR" sz="2800" dirty="0"/>
              <a:t> </a:t>
            </a:r>
            <a:r>
              <a:rPr lang="fr-FR" altLang="fr-FR" sz="2800" dirty="0" err="1"/>
              <a:t>efficiency</a:t>
            </a:r>
            <a:endParaRPr lang="en-GB" altLang="en-US" sz="2800" b="0" dirty="0">
              <a:solidFill>
                <a:srgbClr val="E64B00"/>
              </a:solidFill>
            </a:endParaRPr>
          </a:p>
        </p:txBody>
      </p:sp>
      <p:sp>
        <p:nvSpPr>
          <p:cNvPr id="3077" name="Text Placeholder 2">
            <a:extLst>
              <a:ext uri="{FF2B5EF4-FFF2-40B4-BE49-F238E27FC236}">
                <a16:creationId xmlns:a16="http://schemas.microsoft.com/office/drawing/2014/main" id="{A4E1CA19-3704-4490-B731-7FE6C4366878}"/>
              </a:ext>
            </a:extLst>
          </p:cNvPr>
          <p:cNvSpPr>
            <a:spLocks noGrp="1" noChangeArrowheads="1"/>
          </p:cNvSpPr>
          <p:nvPr>
            <p:ph type="body" sz="quarter" idx="4294967295"/>
          </p:nvPr>
        </p:nvSpPr>
        <p:spPr>
          <a:xfrm>
            <a:off x="649288" y="1468438"/>
            <a:ext cx="7997825" cy="276225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dirty="0"/>
              <a:t>Transfer arm with linear guide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322CB8C4-1510-4DE4-B27C-B6DF7B585CDD}"/>
              </a:ext>
            </a:extLst>
          </p:cNvPr>
          <p:cNvSpPr txBox="1">
            <a:spLocks/>
          </p:cNvSpPr>
          <p:nvPr/>
        </p:nvSpPr>
        <p:spPr>
          <a:xfrm>
            <a:off x="652463" y="5862638"/>
            <a:ext cx="7972425" cy="417512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fontAlgn="auto">
              <a:spcAft>
                <a:spcPts val="0"/>
              </a:spcAft>
              <a:defRPr/>
            </a:pPr>
            <a:r>
              <a:rPr sz="800" kern="0" dirty="0">
                <a:solidFill>
                  <a:srgbClr val="000000"/>
                </a:solidFill>
              </a:rPr>
              <a:t>Value: </a:t>
            </a:r>
            <a:r>
              <a:rPr lang="en-GB" altLang="it-IT" sz="800" kern="0" dirty="0">
                <a:solidFill>
                  <a:srgbClr val="000000"/>
                </a:solidFill>
                <a:ea typeface="ＭＳ Ｐゴシック"/>
              </a:rPr>
              <a:t>Efficiency</a:t>
            </a:r>
            <a:endParaRPr sz="800" kern="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sz="800" kern="0" dirty="0">
                <a:solidFill>
                  <a:srgbClr val="000000"/>
                </a:solidFill>
              </a:rPr>
              <a:t>Equipment: Series 1 blowers</a:t>
            </a:r>
            <a:r>
              <a:rPr lang="fr-FR" sz="800" kern="0" dirty="0">
                <a:solidFill>
                  <a:srgbClr val="000000"/>
                </a:solidFill>
              </a:rPr>
              <a:t> (</a:t>
            </a:r>
            <a:r>
              <a:rPr lang="en-GB" altLang="fr-FR" sz="800" dirty="0"/>
              <a:t>SBO 4 -  SBO 6 - SBO 10 - SBO 16 - SBO 24/26)</a:t>
            </a:r>
            <a:endParaRPr sz="800" kern="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sz="800" kern="0" dirty="0">
                <a:solidFill>
                  <a:srgbClr val="000000"/>
                </a:solidFill>
              </a:rPr>
              <a:t>Catalogue code: </a:t>
            </a:r>
            <a:r>
              <a:rPr lang="fr-FR" sz="800" kern="0" dirty="0">
                <a:solidFill>
                  <a:srgbClr val="000000"/>
                </a:solidFill>
              </a:rPr>
              <a:t>912</a:t>
            </a:r>
            <a:endParaRPr sz="800" kern="0" dirty="0">
              <a:solidFill>
                <a:srgbClr val="000000"/>
              </a:solidFill>
            </a:endParaRPr>
          </a:p>
        </p:txBody>
      </p:sp>
      <p:sp>
        <p:nvSpPr>
          <p:cNvPr id="3079" name="BainBulletsConfiguration" hidden="1">
            <a:extLst>
              <a:ext uri="{FF2B5EF4-FFF2-40B4-BE49-F238E27FC236}">
                <a16:creationId xmlns:a16="http://schemas.microsoft.com/office/drawing/2014/main" id="{38BD1571-B4DB-43E3-8A85-880BAE6F1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00" y="12700"/>
            <a:ext cx="0" cy="1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E64B00"/>
              </a:buClr>
            </a:pPr>
            <a:endParaRPr lang="en-US" altLang="en-US" sz="100">
              <a:solidFill>
                <a:srgbClr val="FFFFFF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2EB6F4-E67D-4ED3-8D37-E1735075ACAD}"/>
              </a:ext>
            </a:extLst>
          </p:cNvPr>
          <p:cNvSpPr/>
          <p:nvPr/>
        </p:nvSpPr>
        <p:spPr>
          <a:xfrm>
            <a:off x="642938" y="2233613"/>
            <a:ext cx="4092575" cy="30464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14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pPr>
            <a:r>
              <a:rPr lang="en-GB" altLang="fr-FR" sz="1200" b="1" dirty="0"/>
              <a:t>The latest technology</a:t>
            </a:r>
            <a:r>
              <a:rPr lang="en-GB" altLang="fr-FR" sz="1200" dirty="0"/>
              <a:t> </a:t>
            </a:r>
            <a:r>
              <a:rPr lang="en-GB" altLang="fr-FR" sz="1100" dirty="0"/>
              <a:t>made available on S1</a:t>
            </a:r>
            <a:endParaRPr lang="en-GB" altLang="fr-FR" sz="1200" dirty="0"/>
          </a:p>
          <a:p>
            <a:pPr marL="1714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pPr>
            <a:r>
              <a:rPr lang="en-GB" altLang="fr-FR" sz="1200" b="1" dirty="0"/>
              <a:t>High positioning  accuracy</a:t>
            </a:r>
            <a:r>
              <a:rPr lang="en-GB" altLang="fr-FR" sz="1200" dirty="0"/>
              <a:t>:</a:t>
            </a:r>
          </a:p>
          <a:p>
            <a:pPr marL="628650" lvl="1" indent="-171450">
              <a:buClr>
                <a:schemeClr val="accent4"/>
              </a:buClr>
              <a:buFont typeface="Arial" panose="020B0604020202020204" pitchFamily="34" charset="0"/>
              <a:buChar char="•"/>
              <a:defRPr/>
            </a:pPr>
            <a:r>
              <a:rPr lang="en-GB" altLang="fr-FR" sz="1100" dirty="0"/>
              <a:t>vibrations and bending at the end of the gripper are reduced.</a:t>
            </a:r>
          </a:p>
          <a:p>
            <a:pPr marL="628650" lvl="1" indent="-171450">
              <a:buClr>
                <a:schemeClr val="accent4"/>
              </a:buClr>
              <a:buFont typeface="Arial" panose="020B0604020202020204" pitchFamily="34" charset="0"/>
              <a:buChar char="•"/>
              <a:defRPr/>
            </a:pPr>
            <a:r>
              <a:rPr lang="en-US" altLang="fr-FR" sz="1100" dirty="0"/>
              <a:t>springs repositioned for operation within their working range</a:t>
            </a:r>
            <a:endParaRPr lang="en-GB" altLang="fr-FR" sz="1100" dirty="0"/>
          </a:p>
          <a:p>
            <a:pPr marL="628650" lvl="1" indent="-171450">
              <a:buClr>
                <a:schemeClr val="accent4"/>
              </a:buClr>
              <a:buFont typeface="Arial" panose="020B0604020202020204" pitchFamily="34" charset="0"/>
              <a:buChar char="•"/>
              <a:defRPr/>
            </a:pPr>
            <a:r>
              <a:rPr lang="en-GB" altLang="fr-FR" sz="1100" dirty="0"/>
              <a:t>no risk of adjustment errors. </a:t>
            </a:r>
          </a:p>
          <a:p>
            <a:pPr marL="1714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pPr>
            <a:r>
              <a:rPr lang="en-GB" altLang="fr-FR" sz="1200" b="1" dirty="0"/>
              <a:t>Easy to maintain, longer service life, cleaner</a:t>
            </a:r>
          </a:p>
          <a:p>
            <a:pPr marL="628650" lvl="1" indent="-171450">
              <a:buClr>
                <a:schemeClr val="accent4"/>
              </a:buClr>
              <a:buFont typeface="Arial" panose="020B0604020202020204" pitchFamily="34" charset="0"/>
              <a:buChar char="•"/>
              <a:defRPr/>
            </a:pPr>
            <a:r>
              <a:rPr lang="en-US" altLang="fr-FR" sz="1100" dirty="0"/>
              <a:t>lubrication of the guide to be undertaken every 6 years for a rate of 1200 b / h / m.</a:t>
            </a:r>
          </a:p>
          <a:p>
            <a:pPr marL="628650" lvl="1" indent="-171450">
              <a:buClr>
                <a:schemeClr val="accent4"/>
              </a:buClr>
              <a:buFont typeface="Arial" panose="020B0604020202020204" pitchFamily="34" charset="0"/>
              <a:buChar char="•"/>
              <a:defRPr/>
            </a:pPr>
            <a:r>
              <a:rPr lang="en-US" altLang="fr-FR" sz="1100" dirty="0"/>
              <a:t>reduction in maintenance costs and time</a:t>
            </a:r>
          </a:p>
          <a:p>
            <a:pPr marL="628650" lvl="1" indent="-171450">
              <a:buClr>
                <a:schemeClr val="accent4"/>
              </a:buClr>
              <a:buFont typeface="Arial" panose="020B0604020202020204" pitchFamily="34" charset="0"/>
              <a:buChar char="•"/>
              <a:defRPr/>
            </a:pPr>
            <a:r>
              <a:rPr lang="en-US" altLang="fr-FR" sz="1100" dirty="0"/>
              <a:t>environment of the transfer function made cleaner</a:t>
            </a:r>
            <a:endParaRPr lang="en-US" altLang="fr-FR" sz="1000" dirty="0"/>
          </a:p>
          <a:p>
            <a: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/>
            </a:pPr>
            <a:r>
              <a:rPr lang="en-US" altLang="fr-FR" sz="1200" b="1" dirty="0"/>
              <a:t>A lighter arm increases as well the life of cams and rollers:</a:t>
            </a:r>
            <a:endParaRPr lang="en-GB" altLang="fr-FR" sz="1200" b="1" dirty="0"/>
          </a:p>
          <a:p>
            <a:pPr marL="628650" lvl="1" indent="-171450">
              <a:buClr>
                <a:schemeClr val="accent4"/>
              </a:buClr>
              <a:buFont typeface="Arial" panose="020B0604020202020204" pitchFamily="34" charset="0"/>
              <a:buChar char="•"/>
              <a:defRPr/>
            </a:pPr>
            <a:r>
              <a:rPr lang="en-GB" altLang="fr-FR" sz="1100" dirty="0"/>
              <a:t>aluminium guide rail</a:t>
            </a:r>
          </a:p>
          <a:p>
            <a:pPr marL="628650" lvl="1" indent="-171450">
              <a:buClr>
                <a:schemeClr val="accent4"/>
              </a:buClr>
              <a:buFont typeface="Arial" panose="020B0604020202020204" pitchFamily="34" charset="0"/>
              <a:buChar char="•"/>
              <a:defRPr/>
            </a:pPr>
            <a:r>
              <a:rPr lang="en-GB" altLang="fr-FR" sz="1100" dirty="0"/>
              <a:t>optimized support</a:t>
            </a:r>
          </a:p>
          <a:p>
            <a:pPr marL="628650" lvl="1" indent="-171450">
              <a:buClr>
                <a:schemeClr val="accent4"/>
              </a:buClr>
              <a:buFont typeface="Arial" panose="020B0604020202020204" pitchFamily="34" charset="0"/>
              <a:buChar char="•"/>
              <a:defRPr/>
            </a:pPr>
            <a:r>
              <a:rPr lang="en-US" altLang="fr-FR" sz="1100" dirty="0"/>
              <a:t>total weight reduced by about 1.2kg</a:t>
            </a:r>
            <a:endParaRPr lang="en-GB" altLang="fr-FR" sz="1100" dirty="0"/>
          </a:p>
        </p:txBody>
      </p:sp>
      <p:sp>
        <p:nvSpPr>
          <p:cNvPr id="3082" name="Rectangle 15">
            <a:extLst>
              <a:ext uri="{FF2B5EF4-FFF2-40B4-BE49-F238E27FC236}">
                <a16:creationId xmlns:a16="http://schemas.microsoft.com/office/drawing/2014/main" id="{D27F4653-C0BB-47FE-A348-FB943529E1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388" y="2236788"/>
            <a:ext cx="3873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2563" indent="-1825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spcBef>
                <a:spcPct val="45000"/>
              </a:spcBef>
              <a:buSzPct val="55000"/>
              <a:defRPr/>
            </a:pPr>
            <a:r>
              <a:rPr lang="en-US" altLang="fr-FR" sz="1200" b="1" dirty="0">
                <a:solidFill>
                  <a:srgbClr val="000000"/>
                </a:solidFill>
              </a:rPr>
              <a:t>The roller guided transfer arm replaces the S1 self lube bushing guided arm.</a:t>
            </a:r>
          </a:p>
          <a:p>
            <a:pPr eaLnBrk="1" hangingPunct="1">
              <a:spcBef>
                <a:spcPct val="45000"/>
              </a:spcBef>
              <a:buClr>
                <a:schemeClr val="accent4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altLang="fr-FR" sz="1100" dirty="0"/>
              <a:t>includes S2 quick change head, grippers and setting jig.</a:t>
            </a:r>
          </a:p>
          <a:p>
            <a:pPr eaLnBrk="1" hangingPunct="1">
              <a:spcBef>
                <a:spcPct val="45000"/>
              </a:spcBef>
              <a:buClr>
                <a:schemeClr val="accent4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fr-FR" altLang="fr-FR" sz="1100" dirty="0" err="1">
                <a:solidFill>
                  <a:srgbClr val="000000"/>
                </a:solidFill>
              </a:rPr>
              <a:t>available</a:t>
            </a:r>
            <a:r>
              <a:rPr lang="fr-FR" altLang="fr-FR" sz="1100" dirty="0">
                <a:solidFill>
                  <a:srgbClr val="000000"/>
                </a:solidFill>
              </a:rPr>
              <a:t> as </a:t>
            </a:r>
            <a:r>
              <a:rPr lang="fr-FR" altLang="fr-FR" sz="1100" dirty="0" err="1">
                <a:solidFill>
                  <a:srgbClr val="000000"/>
                </a:solidFill>
              </a:rPr>
              <a:t>well</a:t>
            </a:r>
            <a:r>
              <a:rPr lang="fr-FR" altLang="fr-FR" sz="1100" dirty="0">
                <a:solidFill>
                  <a:srgbClr val="000000"/>
                </a:solidFill>
              </a:rPr>
              <a:t> </a:t>
            </a:r>
            <a:r>
              <a:rPr lang="fr-FR" altLang="fr-FR" sz="1100" dirty="0" err="1">
                <a:solidFill>
                  <a:srgbClr val="000000"/>
                </a:solidFill>
              </a:rPr>
              <a:t>with</a:t>
            </a:r>
            <a:r>
              <a:rPr lang="fr-FR" altLang="fr-FR" sz="1100" dirty="0">
                <a:solidFill>
                  <a:srgbClr val="000000"/>
                </a:solidFill>
              </a:rPr>
              <a:t> S1 quick change </a:t>
            </a:r>
            <a:r>
              <a:rPr lang="fr-FR" altLang="fr-FR" sz="1100" dirty="0" err="1">
                <a:solidFill>
                  <a:srgbClr val="000000"/>
                </a:solidFill>
              </a:rPr>
              <a:t>head</a:t>
            </a:r>
            <a:r>
              <a:rPr lang="fr-FR" altLang="fr-FR" sz="1100" dirty="0">
                <a:solidFill>
                  <a:srgbClr val="000000"/>
                </a:solidFill>
              </a:rPr>
              <a:t>.</a:t>
            </a:r>
          </a:p>
        </p:txBody>
      </p:sp>
      <p:pic>
        <p:nvPicPr>
          <p:cNvPr id="2" name="Image 3">
            <a:extLst>
              <a:ext uri="{FF2B5EF4-FFF2-40B4-BE49-F238E27FC236}">
                <a16:creationId xmlns:a16="http://schemas.microsoft.com/office/drawing/2014/main" id="{69AEA844-0B29-4B6B-9941-D9F9BDD46C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6549" y="3771901"/>
            <a:ext cx="1814513" cy="191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Image 4">
            <a:extLst>
              <a:ext uri="{FF2B5EF4-FFF2-40B4-BE49-F238E27FC236}">
                <a16:creationId xmlns:a16="http://schemas.microsoft.com/office/drawing/2014/main" id="{82FEC1C0-A714-4BAE-8DC0-F8C27FF15D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4087" y="3865564"/>
            <a:ext cx="1930400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Flèche : droite 19">
            <a:extLst>
              <a:ext uri="{FF2B5EF4-FFF2-40B4-BE49-F238E27FC236}">
                <a16:creationId xmlns:a16="http://schemas.microsoft.com/office/drawing/2014/main" id="{605E6E17-F626-48B0-A91E-6B24AE4437EB}"/>
              </a:ext>
            </a:extLst>
          </p:cNvPr>
          <p:cNvSpPr/>
          <p:nvPr/>
        </p:nvSpPr>
        <p:spPr>
          <a:xfrm>
            <a:off x="6510337" y="4575176"/>
            <a:ext cx="276225" cy="1508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3"/>
  <p:tag name="ARTICULATE_PROJECT_OPEN" val="0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DE-modele" id="{16C6E12C-1E21-48B3-BC3B-A4C11BF45D07}" vid="{56CFF798-9613-40F9-8F33-2A66BF195C2C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EN-modele</Template>
  <TotalTime>673</TotalTime>
  <Words>179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MS PGothic</vt:lpstr>
      <vt:lpstr>MS PGothic</vt:lpstr>
      <vt:lpstr>SimSun</vt:lpstr>
      <vt:lpstr>Arial</vt:lpstr>
      <vt:lpstr>Wingdings</vt:lpstr>
      <vt:lpstr>NewSidel_Template_4x3_with add layouts</vt:lpstr>
      <vt:lpstr>think-cell Folie</vt:lpstr>
      <vt:lpstr>Increase your equipment efficiency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an example  of a presentation title</dc:title>
  <dc:creator>FERROZZI, MARCELLO</dc:creator>
  <cp:lastModifiedBy>Sorega, Dan</cp:lastModifiedBy>
  <cp:revision>74</cp:revision>
  <dcterms:created xsi:type="dcterms:W3CDTF">2018-02-10T17:04:39Z</dcterms:created>
  <dcterms:modified xsi:type="dcterms:W3CDTF">2020-12-23T15:41:47Z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94480757-a570-4f64-84e7-c5b3ffe9d573_Enabled">
    <vt:lpwstr>True</vt:lpwstr>
  </property>
  <property fmtid="{D5CDD505-2E9C-101B-9397-08002B2CF9AE}" pid="5" name="MSIP_Label_94480757-a570-4f64-84e7-c5b3ffe9d573_SiteId">
    <vt:lpwstr>2390cbd1-e663-4321-bc93-ba298637ce52</vt:lpwstr>
  </property>
  <property fmtid="{D5CDD505-2E9C-101B-9397-08002B2CF9AE}" pid="6" name="MSIP_Label_94480757-a570-4f64-84e7-c5b3ffe9d573_Owner">
    <vt:lpwstr>254545@sidel.com</vt:lpwstr>
  </property>
  <property fmtid="{D5CDD505-2E9C-101B-9397-08002B2CF9AE}" pid="7" name="MSIP_Label_94480757-a570-4f64-84e7-c5b3ffe9d573_SetDate">
    <vt:lpwstr>2019-12-17T17:48:52.9866123Z</vt:lpwstr>
  </property>
  <property fmtid="{D5CDD505-2E9C-101B-9397-08002B2CF9AE}" pid="8" name="MSIP_Label_94480757-a570-4f64-84e7-c5b3ffe9d573_Name">
    <vt:lpwstr>General</vt:lpwstr>
  </property>
  <property fmtid="{D5CDD505-2E9C-101B-9397-08002B2CF9AE}" pid="9" name="MSIP_Label_94480757-a570-4f64-84e7-c5b3ffe9d573_Application">
    <vt:lpwstr>Microsoft Azure Information Protection</vt:lpwstr>
  </property>
  <property fmtid="{D5CDD505-2E9C-101B-9397-08002B2CF9AE}" pid="10" name="MSIP_Label_94480757-a570-4f64-84e7-c5b3ffe9d573_Extended_MSFT_Method">
    <vt:lpwstr>Automatic</vt:lpwstr>
  </property>
  <property fmtid="{D5CDD505-2E9C-101B-9397-08002B2CF9AE}" pid="11" name="MSIP_Label_e35bb0a3-90cf-41a8-939e-500b35438edf_Enabled">
    <vt:lpwstr>True</vt:lpwstr>
  </property>
  <property fmtid="{D5CDD505-2E9C-101B-9397-08002B2CF9AE}" pid="12" name="MSIP_Label_e35bb0a3-90cf-41a8-939e-500b35438edf_SiteId">
    <vt:lpwstr>2390cbd1-e663-4321-bc93-ba298637ce52</vt:lpwstr>
  </property>
  <property fmtid="{D5CDD505-2E9C-101B-9397-08002B2CF9AE}" pid="13" name="MSIP_Label_e35bb0a3-90cf-41a8-939e-500b35438edf_Owner">
    <vt:lpwstr>107200@sidel.com</vt:lpwstr>
  </property>
  <property fmtid="{D5CDD505-2E9C-101B-9397-08002B2CF9AE}" pid="14" name="MSIP_Label_e35bb0a3-90cf-41a8-939e-500b35438edf_SetDate">
    <vt:lpwstr>2017-09-26T14:43:53.5499116+02:00</vt:lpwstr>
  </property>
  <property fmtid="{D5CDD505-2E9C-101B-9397-08002B2CF9AE}" pid="15" name="MSIP_Label_e35bb0a3-90cf-41a8-939e-500b35438edf_Name">
    <vt:lpwstr>Sidel-Confidential</vt:lpwstr>
  </property>
  <property fmtid="{D5CDD505-2E9C-101B-9397-08002B2CF9AE}" pid="16" name="MSIP_Label_e35bb0a3-90cf-41a8-939e-500b35438edf_Application">
    <vt:lpwstr>Microsoft Azure Information Protection</vt:lpwstr>
  </property>
  <property fmtid="{D5CDD505-2E9C-101B-9397-08002B2CF9AE}" pid="17" name="MSIP_Label_e35bb0a3-90cf-41a8-939e-500b35438edf_Extended_MSFT_Method">
    <vt:lpwstr>Automatic</vt:lpwstr>
  </property>
  <property fmtid="{D5CDD505-2E9C-101B-9397-08002B2CF9AE}" pid="18" name="MSIP_Label_06263584-a2fa-494a-b6ac-a3eeadb86bd0_Enabled">
    <vt:lpwstr>True</vt:lpwstr>
  </property>
  <property fmtid="{D5CDD505-2E9C-101B-9397-08002B2CF9AE}" pid="19" name="MSIP_Label_06263584-a2fa-494a-b6ac-a3eeadb86bd0_SiteId">
    <vt:lpwstr>2390cbd1-e663-4321-bc93-ba298637ce52</vt:lpwstr>
  </property>
  <property fmtid="{D5CDD505-2E9C-101B-9397-08002B2CF9AE}" pid="20" name="MSIP_Label_06263584-a2fa-494a-b6ac-a3eeadb86bd0_Owner">
    <vt:lpwstr>107200@sidel.com</vt:lpwstr>
  </property>
  <property fmtid="{D5CDD505-2E9C-101B-9397-08002B2CF9AE}" pid="21" name="MSIP_Label_06263584-a2fa-494a-b6ac-a3eeadb86bd0_SetDate">
    <vt:lpwstr>2017-09-26T14:43:53.5499116+02:00</vt:lpwstr>
  </property>
  <property fmtid="{D5CDD505-2E9C-101B-9397-08002B2CF9AE}" pid="22" name="MSIP_Label_06263584-a2fa-494a-b6ac-a3eeadb86bd0_Name">
    <vt:lpwstr>Internal</vt:lpwstr>
  </property>
  <property fmtid="{D5CDD505-2E9C-101B-9397-08002B2CF9AE}" pid="23" name="MSIP_Label_06263584-a2fa-494a-b6ac-a3eeadb86bd0_Application">
    <vt:lpwstr>Microsoft Azure Information Protection</vt:lpwstr>
  </property>
  <property fmtid="{D5CDD505-2E9C-101B-9397-08002B2CF9AE}" pid="24" name="MSIP_Label_06263584-a2fa-494a-b6ac-a3eeadb86bd0_Extended_MSFT_Method">
    <vt:lpwstr>Automatic</vt:lpwstr>
  </property>
  <property fmtid="{D5CDD505-2E9C-101B-9397-08002B2CF9AE}" pid="25" name="Sensitivity">
    <vt:lpwstr>General Sidel-Confidential Internal</vt:lpwstr>
  </property>
</Properties>
</file>