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59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9144000" cy="6858000" type="screen4x3"/>
  <p:notesSz cx="6858000" cy="9144000"/>
  <p:custDataLst>
    <p:tags r:id="rId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450" userDrawn="1">
          <p15:clr>
            <a:srgbClr val="A4A3A4"/>
          </p15:clr>
        </p15:guide>
        <p15:guide id="2" orient="horz" pos="936" userDrawn="1">
          <p15:clr>
            <a:srgbClr val="A4A3A4"/>
          </p15:clr>
        </p15:guide>
        <p15:guide id="3" orient="horz" pos="3936" userDrawn="1">
          <p15:clr>
            <a:srgbClr val="A4A3A4"/>
          </p15:clr>
        </p15:guide>
        <p15:guide id="4" orient="horz" pos="4247" userDrawn="1">
          <p15:clr>
            <a:srgbClr val="A4A3A4"/>
          </p15:clr>
        </p15:guide>
        <p15:guide id="5" orient="horz" pos="3713" userDrawn="1">
          <p15:clr>
            <a:srgbClr val="A4A3A4"/>
          </p15:clr>
        </p15:guide>
        <p15:guide id="6" orient="horz" pos="4023" userDrawn="1">
          <p15:clr>
            <a:srgbClr val="A4A3A4"/>
          </p15:clr>
        </p15:guide>
        <p15:guide id="7" pos="204" userDrawn="1">
          <p15:clr>
            <a:srgbClr val="A4A3A4"/>
          </p15:clr>
        </p15:guide>
        <p15:guide id="8" pos="5556" userDrawn="1">
          <p15:clr>
            <a:srgbClr val="A4A3A4"/>
          </p15:clr>
        </p15:guide>
        <p15:guide id="9" pos="5489" userDrawn="1">
          <p15:clr>
            <a:srgbClr val="A4A3A4"/>
          </p15:clr>
        </p15:guide>
        <p15:guide id="10" pos="412" userDrawn="1">
          <p15:clr>
            <a:srgbClr val="A4A3A4"/>
          </p15:clr>
        </p15:guide>
        <p15:guide id="11" pos="29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82"/>
    <a:srgbClr val="D53D20"/>
    <a:srgbClr val="669914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8024" autoAdjust="0"/>
  </p:normalViewPr>
  <p:slideViewPr>
    <p:cSldViewPr snapToGrid="0" snapToObjects="1">
      <p:cViewPr varScale="1">
        <p:scale>
          <a:sx n="110" d="100"/>
          <a:sy n="110" d="100"/>
        </p:scale>
        <p:origin x="1680" y="114"/>
      </p:cViewPr>
      <p:guideLst>
        <p:guide orient="horz" pos="450"/>
        <p:guide orient="horz" pos="936"/>
        <p:guide orient="horz" pos="3936"/>
        <p:guide orient="horz" pos="4247"/>
        <p:guide orient="horz" pos="3713"/>
        <p:guide orient="horz" pos="4023"/>
        <p:guide pos="204"/>
        <p:guide pos="5556"/>
        <p:guide pos="5489"/>
        <p:guide pos="412"/>
        <p:guide pos="292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188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11/20/2020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06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GB" smtClean="0"/>
              <a:pPr/>
              <a:t>20/11/2020</a:t>
            </a:fld>
            <a:endParaRPr lang="en-GB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67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0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74894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4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 November 2020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52571A22-2F11-4B0A-BEC8-773B791BC327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7294596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0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Group 188"/>
          <p:cNvGraphicFramePr>
            <a:graphicFrameLocks noGrp="1"/>
          </p:cNvGraphicFramePr>
          <p:nvPr>
            <p:extLst/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302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价值和益处</a:t>
                      </a:r>
                      <a:endParaRPr kumimoji="0" 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FZZhunYuan-M02S"/>
                        <a:ea typeface="FZZhunYuan-M02S"/>
                        <a:cs typeface="FZZhunYuan-M02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FZZhunYuan-M02S"/>
                          <a:cs typeface="FZZhunYuan-M02S"/>
                        </a:rPr>
                        <a:t>描述</a:t>
                      </a:r>
                      <a:endParaRPr kumimoji="0" lang="zh-CN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ZZhunYuan-M02S"/>
                        <a:cs typeface="FZZhunYuan-M02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FZZhunYuan-M02S"/>
                          <a:ea typeface="+mn-ea"/>
                          <a:cs typeface="FZZhunYuan-M02S"/>
                        </a:rPr>
                        <a:t>在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ZZhunYuan-M02S"/>
                        </a:rPr>
                        <a:t>Series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ZZhunYuan-M02S"/>
                        </a:rPr>
                        <a:t> 2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FZZhunYuan-M02S"/>
                          <a:ea typeface="+mn-ea"/>
                          <a:cs typeface="FZZhunYuan-M02S"/>
                        </a:rPr>
                        <a:t>吹瓶机上采用新型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ZZhunYuan-M02S"/>
                        </a:rPr>
                        <a:t>ECO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FZZhunYuan-M02S"/>
                          <a:ea typeface="+mn-ea"/>
                          <a:cs typeface="FZZhunYuan-M02S"/>
                        </a:rPr>
                        <a:t>生态灯，至少节能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  <a:cs typeface="FZZhunYuan-M02S"/>
                        </a:rPr>
                        <a:t>15%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cs typeface="FZZhunYuan-M02S"/>
                        </a:rPr>
                        <a:t> 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FZZhunYuan-M02S"/>
                          <a:cs typeface="FZZhunYuan-M02S"/>
                        </a:rPr>
                        <a:t>提高了辐射强度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FZZhunYuan-M02S"/>
                          <a:cs typeface="FZZhunYuan-M02S"/>
                        </a:rPr>
                        <a:t>便于安装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FZZhunYuan-M02S"/>
                          <a:cs typeface="FZZhunYuan-M02S"/>
                        </a:rPr>
                        <a:t>更优化的瓶胚表面分区，提高了对瓶颈的保护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FZZhunYuan-M02S"/>
                          <a:cs typeface="FZZhunYuan-M02S"/>
                        </a:rPr>
                        <a:t>提高了工艺稳定性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FZZhunYuan-M02S"/>
                          <a:cs typeface="FZZhunYuan-M02S"/>
                        </a:rPr>
                        <a:t>石英管采用物理保护措施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FZZhunYuan-M02S"/>
                          <a:cs typeface="FZZhunYuan-M02S"/>
                        </a:rPr>
                        <a:t>加工能力保持与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cs typeface="FZZhunYuan-M02S"/>
                        </a:rPr>
                        <a:t>Universal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FZZhunYuan-M02S"/>
                          <a:cs typeface="FZZhunYuan-M02S"/>
                        </a:rPr>
                        <a:t>一致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endParaRPr lang="zh-CN" sz="1200" b="0" dirty="0">
                        <a:solidFill>
                          <a:schemeClr val="tx1"/>
                        </a:solidFill>
                        <a:latin typeface="FZZhunYuan-M02S"/>
                        <a:ea typeface="FZZhunYuan-M02S"/>
                        <a:cs typeface="FZZhunYuan-M02S"/>
                      </a:endParaRP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FZZhunYuan-M02S"/>
                          <a:cs typeface="FZZhunYuan-M02S"/>
                        </a:rPr>
                        <a:t>在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  <a:cs typeface="FZZhunYuan-M02S"/>
                        </a:rPr>
                        <a:t>Series 1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FZZhunYuan-M02S"/>
                          <a:cs typeface="FZZhunYuan-M02S"/>
                        </a:rPr>
                        <a:t>或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  <a:cs typeface="FZZhunYuan-M02S"/>
                        </a:rPr>
                        <a:t>Series 2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FZZhunYuan-M02S"/>
                          <a:cs typeface="FZZhunYuan-M02S"/>
                        </a:rPr>
                        <a:t>吹瓶机上结合使用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  <a:cs typeface="FZZhunYuan-M02S"/>
                        </a:rPr>
                        <a:t>ECO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FZZhunYuan-M02S"/>
                          <a:cs typeface="FZZhunYuan-M02S"/>
                        </a:rPr>
                        <a:t>生态灯与炉顶反光板，</a:t>
                      </a:r>
                      <a:r>
                        <a:rPr dirty="0"/>
                        <a:t>可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FZZhunYuan-M02S"/>
                          <a:cs typeface="FZZhunYuan-M02S"/>
                        </a:rPr>
                        <a:t>节能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  <a:cs typeface="FZZhunYuan-M02S"/>
                        </a:rPr>
                        <a:t>30%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新型灯采用成熟技术打造，有两种高度以适应原来的渐进式间距灯架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FZZhunYuan-M02S"/>
                        </a:rPr>
                        <a:t>4 - 6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只灯：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FZZhunYuan-M02S"/>
                        </a:rPr>
                        <a:t>2kW 400V 19mm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间距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其他数量的灯：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FZZhunYuan-M02S"/>
                        </a:rPr>
                        <a:t>2kW 400V 14mm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间距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改进了烘炉的通风控制。停机时，为快速散去累积的热量，仍会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FZZhunYuan-M02S"/>
                        </a:rPr>
                        <a:t>100%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稳定通风7分钟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latin typeface="FZZhunYuan-M02S"/>
                <a:cs typeface="FZZhunYuan-M02S"/>
              </a:rPr>
              <a:t>耗电量至少降低</a:t>
            </a:r>
            <a:r>
              <a:rPr dirty="0">
                <a:latin typeface="+mn-lt"/>
                <a:cs typeface="FZZhunYuan-M02S"/>
              </a:rPr>
              <a:t>15%</a:t>
            </a:r>
            <a:endParaRPr lang="zh-CN" b="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51885" y="1409864"/>
            <a:ext cx="7997825" cy="307975"/>
          </a:xfrm>
        </p:spPr>
        <p:txBody>
          <a:bodyPr vert="horz" lIns="0" tIns="0" rIns="0" bIns="0" rtlCol="0">
            <a:spAutoFit/>
          </a:bodyPr>
          <a:lstStyle/>
          <a:p>
            <a:r>
              <a:rPr dirty="0">
                <a:latin typeface="FZZhunYuan-M02S"/>
                <a:cs typeface="FZZhunYuan-M02S"/>
              </a:rPr>
              <a:t>在</a:t>
            </a:r>
            <a:r>
              <a:rPr dirty="0">
                <a:cs typeface="FZZhunYuan-M02S"/>
              </a:rPr>
              <a:t>Series 2</a:t>
            </a:r>
            <a:r>
              <a:rPr dirty="0">
                <a:latin typeface="FZZhunYuan-M02S"/>
                <a:cs typeface="FZZhunYuan-M02S"/>
              </a:rPr>
              <a:t>吹瓶机上采用</a:t>
            </a:r>
            <a:r>
              <a:rPr dirty="0">
                <a:cs typeface="FZZhunYuan-M02S"/>
              </a:rPr>
              <a:t>ECO</a:t>
            </a:r>
            <a:r>
              <a:rPr dirty="0">
                <a:latin typeface="FZZhunYuan-M02S"/>
                <a:cs typeface="FZZhunYuan-M02S"/>
              </a:rPr>
              <a:t>生态灯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lang="zh-CN" altLang="fr-FR" sz="800" kern="0" dirty="0">
                <a:solidFill>
                  <a:srgbClr val="000000"/>
                </a:solidFill>
                <a:latin typeface="FZZhunYuan-M02S"/>
                <a:cs typeface="FZZhunYuan-M02S"/>
              </a:rPr>
              <a:t>价值：优化成本</a:t>
            </a:r>
            <a:r>
              <a:rPr lang="fr-FR" altLang="zh-CN" sz="800" kern="0" dirty="0">
                <a:solidFill>
                  <a:srgbClr val="000000"/>
                </a:solidFill>
                <a:latin typeface="FZZhunYuan-M02S"/>
                <a:cs typeface="FZZhunYuan-M02S"/>
              </a:rPr>
              <a:t>, </a:t>
            </a:r>
            <a:r>
              <a:rPr lang="zh-CN" altLang="fr-FR" sz="800" kern="0" dirty="0">
                <a:solidFill>
                  <a:srgbClr val="000000"/>
                </a:solidFill>
                <a:latin typeface="FZZhunYuan-M02S"/>
                <a:cs typeface="FZZhunYuan-M02S"/>
              </a:rPr>
              <a:t>可持续发展</a:t>
            </a:r>
            <a:endParaRPr lang="fr-FR" altLang="zh-CN" sz="800" kern="0" dirty="0">
              <a:solidFill>
                <a:srgbClr val="000000"/>
              </a:solidFill>
              <a:latin typeface="FZZhunYuan-M02S"/>
              <a:cs typeface="FZZhunYuan-M02S"/>
            </a:endParaRPr>
          </a:p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设备：</a:t>
            </a: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FZZhunYuan-M02S"/>
              </a:rPr>
              <a:t>Series 2</a:t>
            </a: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吹瓶机 </a:t>
            </a:r>
            <a:r>
              <a:rPr lang="zh-CN" altLang="fr-FR" sz="800" kern="0" dirty="0">
                <a:solidFill>
                  <a:srgbClr val="000000"/>
                </a:solidFill>
                <a:latin typeface="FZZhunYuan-M02S"/>
                <a:cs typeface="FZZhunYuan-M02S"/>
              </a:rPr>
              <a:t>（不包括热定型版本）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ZZhunYuan-M02S"/>
              <a:ea typeface="+mn-ea"/>
              <a:cs typeface="FZZhunYuan-M02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产品目录代码：</a:t>
            </a: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FZZhunYuan-M02S"/>
              </a:rPr>
              <a:t>962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293096"/>
            <a:ext cx="2935023" cy="919630"/>
          </a:xfrm>
          <a:prstGeom prst="rect">
            <a:avLst/>
          </a:prstGeom>
        </p:spPr>
      </p:pic>
      <p:sp>
        <p:nvSpPr>
          <p:cNvPr id="9" name="Rechteck 11">
            <a:extLst>
              <a:ext uri="{FF2B5EF4-FFF2-40B4-BE49-F238E27FC236}">
                <a16:creationId xmlns:a16="http://schemas.microsoft.com/office/drawing/2014/main" id="{CE51B46F-62EE-45F7-9594-6981AD547FB3}"/>
              </a:ext>
            </a:extLst>
          </p:cNvPr>
          <p:cNvSpPr/>
          <p:nvPr/>
        </p:nvSpPr>
        <p:spPr>
          <a:xfrm>
            <a:off x="4774281" y="1743075"/>
            <a:ext cx="3870354" cy="396123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>
            <a:lvl1pPr marL="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de-DE" sz="1400" b="1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描述</a:t>
            </a:r>
            <a:endParaRPr kumimoji="0" lang="zh-CN" altLang="de-DE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ZZhunYuan-M02S"/>
              <a:ea typeface="+mn-ea"/>
              <a:cs typeface="FZZhunYuan-M02S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DC75CDC5-2D0E-495F-97CE-1291EC280B6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300" y="3175"/>
            <a:ext cx="828233" cy="83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7663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Sidel-PPT-Template2014</Template>
  <TotalTime>0</TotalTime>
  <Words>107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FZZhunYuan-M02S</vt:lpstr>
      <vt:lpstr>Wingdings</vt:lpstr>
      <vt:lpstr>LIOMT</vt:lpstr>
      <vt:lpstr>think-cell Folie</vt:lpstr>
      <vt:lpstr>耗电量至少降低15%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2016-08-25T09:02:12Z</dcterms:created>
  <dcterms:modified xsi:type="dcterms:W3CDTF">2020-11-20T11:13:08Z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30145709-605C-4531-AAAC-4EF06AD50932</vt:lpwstr>
  </property>
  <property fmtid="{D5CDD505-2E9C-101B-9397-08002B2CF9AE}" pid="3" name="ArticulatePath">
    <vt:lpwstr>Sidel_presentation_en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107200@sidel.com</vt:lpwstr>
  </property>
  <property fmtid="{D5CDD505-2E9C-101B-9397-08002B2CF9AE}" pid="7" name="MSIP_Label_94480757-a570-4f64-84e7-c5b3ffe9d573_SetDate">
    <vt:lpwstr>2019-10-10T15:23:59.1248003Z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2018-08-03T14:21:22.8075116+02:00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2018-08-03T14:21:22.8075116+02:00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