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9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450" userDrawn="1">
          <p15:clr>
            <a:srgbClr val="A4A3A4"/>
          </p15:clr>
        </p15:guide>
        <p15:guide id="2" orient="horz" pos="936" userDrawn="1">
          <p15:clr>
            <a:srgbClr val="A4A3A4"/>
          </p15:clr>
        </p15:guide>
        <p15:guide id="3" orient="horz" pos="3936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  <p15:guide id="5" orient="horz" pos="3713" userDrawn="1">
          <p15:clr>
            <a:srgbClr val="A4A3A4"/>
          </p15:clr>
        </p15:guide>
        <p15:guide id="6" orient="horz" pos="4023" userDrawn="1">
          <p15:clr>
            <a:srgbClr val="A4A3A4"/>
          </p15:clr>
        </p15:guide>
        <p15:guide id="7" pos="204" userDrawn="1">
          <p15:clr>
            <a:srgbClr val="A4A3A4"/>
          </p15:clr>
        </p15:guide>
        <p15:guide id="8" pos="5556" userDrawn="1">
          <p15:clr>
            <a:srgbClr val="A4A3A4"/>
          </p15:clr>
        </p15:guide>
        <p15:guide id="9" pos="5489" userDrawn="1">
          <p15:clr>
            <a:srgbClr val="A4A3A4"/>
          </p15:clr>
        </p15:guide>
        <p15:guide id="10" pos="412" userDrawn="1">
          <p15:clr>
            <a:srgbClr val="A4A3A4"/>
          </p15:clr>
        </p15:guide>
        <p15:guide id="11" pos="29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2"/>
    <a:srgbClr val="D53D20"/>
    <a:srgbClr val="669914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8024" autoAdjust="0"/>
  </p:normalViewPr>
  <p:slideViewPr>
    <p:cSldViewPr snapToGrid="0" snapToObjects="1">
      <p:cViewPr varScale="1">
        <p:scale>
          <a:sx n="110" d="100"/>
          <a:sy n="110" d="100"/>
        </p:scale>
        <p:origin x="1680" y="114"/>
      </p:cViewPr>
      <p:guideLst>
        <p:guide orient="horz" pos="450"/>
        <p:guide orient="horz" pos="936"/>
        <p:guide orient="horz" pos="3936"/>
        <p:guide orient="horz" pos="4247"/>
        <p:guide orient="horz" pos="3713"/>
        <p:guide orient="horz" pos="4023"/>
        <p:guide pos="204"/>
        <p:guide pos="5556"/>
        <p:guide pos="5489"/>
        <p:guide pos="412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18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11/20/2020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20/11/2020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7489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9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 November 2020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0" name="Picture 1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585" y="6479974"/>
            <a:ext cx="918759" cy="257596"/>
          </a:xfrm>
          <a:prstGeom prst="rect">
            <a:avLst/>
          </a:prstGeom>
        </p:spPr>
      </p:pic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3C02150B-7833-420D-A8C1-D4DF8CF08CAF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729459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946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6" name="think-cell Folie" r:id="rId4" imgW="270" imgH="270" progId="">
                  <p:embed/>
                </p:oleObj>
              </mc:Choice>
              <mc:Fallback>
                <p:oleObj name="think-cell Folie" r:id="rId4" imgW="270" imgH="270" progId="">
                  <p:embed/>
                  <p:pic>
                    <p:nvPicPr>
                      <p:cNvPr id="2109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Group 188"/>
          <p:cNvGraphicFramePr>
            <a:graphicFrameLocks noGrp="1"/>
          </p:cNvGraphicFramePr>
          <p:nvPr>
            <p:extLst/>
          </p:nvPr>
        </p:nvGraphicFramePr>
        <p:xfrm>
          <a:off x="4499992" y="1743075"/>
          <a:ext cx="4122100" cy="3992122"/>
        </p:xfrm>
        <a:graphic>
          <a:graphicData uri="http://schemas.openxmlformats.org/drawingml/2006/table">
            <a:tbl>
              <a:tblPr/>
              <a:tblGrid>
                <a:gridCol w="24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781"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BESCHREIBUNG</a:t>
                      </a: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Neue Lampentypen, basierend auf einer bewährten Technik, mit 2 unterschiedlichen Höhen, um zum Gestell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mit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progressivem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Abstand zu passen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4 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bis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6 Lampen: 2kW 400V 19mm Abstand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Weitere Lampen: 2kW 400V 14mm Abstand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Das Ofenlüftungsmanagement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wurde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angepasst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 Wenn die Maschine anhält, wird die Lüftung auf einem stabilen Niveau gehalten (7 Minuten lang bei 100%), um die angesammelten Kalorien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rasch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auszubringen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096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1"/>
              <a:t>Reduktion des Stromverbrauchs um mindestens 15%</a:t>
            </a:r>
            <a:endParaRPr lang="fr-FR" b="0" noProof="1"/>
          </a:p>
        </p:txBody>
      </p:sp>
      <p:sp>
        <p:nvSpPr>
          <p:cNvPr id="210965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62518" y="1429643"/>
            <a:ext cx="7997825" cy="307975"/>
          </a:xfrm>
        </p:spPr>
        <p:txBody>
          <a:bodyPr>
            <a:spAutoFit/>
          </a:bodyPr>
          <a:lstStyle/>
          <a:p>
            <a:r>
              <a:rPr lang="fr-FR" noProof="1"/>
              <a:t>Öko Lampen an Series 2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2463" y="5862638"/>
            <a:ext cx="7972425" cy="41857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lang="en-US" sz="800" kern="0" dirty="0" err="1">
                <a:solidFill>
                  <a:srgbClr val="000000"/>
                </a:solidFill>
              </a:rPr>
              <a:t>Nutzen</a:t>
            </a:r>
            <a:r>
              <a:rPr lang="en-US" sz="800" kern="0" dirty="0">
                <a:solidFill>
                  <a:srgbClr val="000000"/>
                </a:solidFill>
              </a:rPr>
              <a:t>: </a:t>
            </a:r>
            <a:r>
              <a:rPr lang="en-US" sz="800" kern="0" dirty="0" err="1">
                <a:solidFill>
                  <a:srgbClr val="000000"/>
                </a:solidFill>
              </a:rPr>
              <a:t>Kostenoptimierung</a:t>
            </a:r>
            <a:r>
              <a:rPr lang="en-US" sz="800" kern="0" dirty="0">
                <a:solidFill>
                  <a:srgbClr val="000000"/>
                </a:solidFill>
              </a:rPr>
              <a:t>, </a:t>
            </a:r>
            <a:r>
              <a:rPr lang="en-US" sz="800" kern="0" dirty="0" err="1">
                <a:solidFill>
                  <a:srgbClr val="000000"/>
                </a:solidFill>
              </a:rPr>
              <a:t>Nachhaltigkeit</a:t>
            </a:r>
            <a:endParaRPr lang="en-US" sz="800" kern="0" dirty="0">
              <a:solidFill>
                <a:srgbClr val="000000"/>
              </a:solidFill>
            </a:endParaRPr>
          </a:p>
          <a:p>
            <a:pPr lvl="0">
              <a:defRPr/>
            </a:pPr>
            <a:r>
              <a:rPr lang="en-US" sz="800" kern="0" dirty="0" err="1">
                <a:solidFill>
                  <a:srgbClr val="000000"/>
                </a:solidFill>
              </a:rPr>
              <a:t>Ausstattung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Series 2 Blasmaschinen</a:t>
            </a:r>
            <a:r>
              <a:rPr lang="de-DE" sz="800" kern="0"/>
              <a:t> mit Ausnahme der Heat-Set Version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Katalog-Code: 962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0" cy="1587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0968" name="Picture 2"/>
          <p:cNvSpPr>
            <a:spLocks noChangeAspect="1" noChangeArrowheads="1"/>
          </p:cNvSpPr>
          <p:nvPr/>
        </p:nvSpPr>
        <p:spPr bwMode="auto">
          <a:xfrm>
            <a:off x="5611813" y="4246563"/>
            <a:ext cx="2201862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9" name="Group 188"/>
          <p:cNvGraphicFramePr>
            <a:graphicFrameLocks noGrp="1"/>
          </p:cNvGraphicFramePr>
          <p:nvPr>
            <p:extLst/>
          </p:nvPr>
        </p:nvGraphicFramePr>
        <p:xfrm>
          <a:off x="662518" y="1748791"/>
          <a:ext cx="3854076" cy="3984465"/>
        </p:xfrm>
        <a:graphic>
          <a:graphicData uri="http://schemas.openxmlformats.org/drawingml/2006/table">
            <a:tbl>
              <a:tblPr/>
              <a:tblGrid>
                <a:gridCol w="385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1904">
                <a:tc>
                  <a:txBody>
                    <a:bodyPr/>
                    <a:lstStyle>
                      <a:lvl1pPr marL="190500" indent="-1905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defTabSz="914400" rtl="0" eaLnBrk="0" latinLnBrk="0" hangingPunct="0">
                        <a:buClr>
                          <a:srgbClr val="E64B00"/>
                        </a:buClr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defTabSz="914400" rtl="0" eaLnBrk="0" latinLnBrk="0" hangingPunct="0"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defTabSz="914400" rtl="0" eaLnBrk="0" latinLnBrk="0" hangingPunct="0"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NUTZEN UND VORTEILE</a:t>
                      </a:r>
                      <a:endParaRPr kumimoji="0" lang="de-DE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25" marB="36008" horzOverflow="overflow">
                    <a:lnL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561">
                <a:tc>
                  <a:txBody>
                    <a:bodyPr/>
                    <a:lstStyle>
                      <a:lvl1pPr marL="180975" indent="-180975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defTabSz="914400" rtl="0" eaLnBrk="0" latinLnBrk="0" hangingPunct="0">
                        <a:buClr>
                          <a:srgbClr val="E64B00"/>
                        </a:buClr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defTabSz="914400" rtl="0" eaLnBrk="0" latinLnBrk="0" hangingPunct="0"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defTabSz="914400" rtl="0" eaLnBrk="0" latinLnBrk="0" hangingPunct="0"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Durch die neuen Öko-Lampen in der Series 2 sparen Sie mindestens 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64B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15%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an elektr. Energie 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Höheres Strahlungsniveau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Einfach einzubauen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Bessere Bereichseingrenzung und Halsschutz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Höhere Prozessstabilität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Das Quarzrohr ist mechanisch geschützt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Die Prozessfähigkeiten bleiben für alle Anlagen durchgängig erhalten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de-D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64B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Kombinieren Sie die ÖKO Lampen mit dem oberen Ofenreflektor in den Series 1 oder Series 2 Blasmaschinen und erzielen Sie damit 30% an Leistungsersparnis</a:t>
                      </a:r>
                    </a:p>
                  </a:txBody>
                  <a:tcPr marL="108011" marR="108011" marT="36008" marB="36008" horzOverflow="overflow">
                    <a:lnL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4B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232" y="4475723"/>
            <a:ext cx="2935023" cy="919630"/>
          </a:xfrm>
          <a:prstGeom prst="rect">
            <a:avLst/>
          </a:prstGeom>
        </p:spPr>
      </p:pic>
      <p:sp>
        <p:nvSpPr>
          <p:cNvPr id="11" name="Rechteck 11">
            <a:extLst>
              <a:ext uri="{FF2B5EF4-FFF2-40B4-BE49-F238E27FC236}">
                <a16:creationId xmlns:a16="http://schemas.microsoft.com/office/drawing/2014/main" id="{3EB266A9-9FE9-417E-A738-133B5BF4D0F8}"/>
              </a:ext>
            </a:extLst>
          </p:cNvPr>
          <p:cNvSpPr/>
          <p:nvPr/>
        </p:nvSpPr>
        <p:spPr>
          <a:xfrm>
            <a:off x="4743759" y="1732162"/>
            <a:ext cx="3869372" cy="41978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BESCHREIBUNG</a:t>
            </a:r>
            <a:endParaRPr kumimoji="0" lang="de-DE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12" name="Image 9">
            <a:extLst>
              <a:ext uri="{FF2B5EF4-FFF2-40B4-BE49-F238E27FC236}">
                <a16:creationId xmlns:a16="http://schemas.microsoft.com/office/drawing/2014/main" id="{D223BD45-CDBE-4E26-B5EB-ACE169E74A0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300" y="3175"/>
            <a:ext cx="828233" cy="83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63100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Sidel-PPT-Template2014</Template>
  <TotalTime>0</TotalTime>
  <Words>169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Wingdings</vt:lpstr>
      <vt:lpstr>LIOMT</vt:lpstr>
      <vt:lpstr>think-cell Folie</vt:lpstr>
      <vt:lpstr>Reduktion des Stromverbrauchs um mindestens 15%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2016-08-25T09:02:12Z</dcterms:created>
  <dcterms:modified xsi:type="dcterms:W3CDTF">2020-11-20T11:16:40Z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30145709-605C-4531-AAAC-4EF06AD50932</vt:lpwstr>
  </property>
  <property fmtid="{D5CDD505-2E9C-101B-9397-08002B2CF9AE}" pid="3" name="ArticulatePath">
    <vt:lpwstr>Sidel_presentation_en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2019-10-10T15:23:28.2366402Z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2018-08-03T14:21:22.8075116+02:00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2018-08-03T14:21:22.8075116+02:00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