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tags/tag6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>
  <p:sldMasterIdLst>
    <p:sldMasterId id="2147483659" r:id="rId1"/>
  </p:sldMasterIdLst>
  <p:notesMasterIdLst>
    <p:notesMasterId r:id="rId3"/>
  </p:notesMasterIdLst>
  <p:handoutMasterIdLst>
    <p:handoutMasterId r:id="rId4"/>
  </p:handoutMasterIdLst>
  <p:sldIdLst>
    <p:sldId id="268" r:id="rId2"/>
  </p:sldIdLst>
  <p:sldSz cx="9144000" cy="6858000" type="screen4x3"/>
  <p:notesSz cx="6858000" cy="9144000"/>
  <p:custDataLst>
    <p:tags r:id="rId5"/>
  </p:custDataLst>
  <p:defaultTextStyle>
    <a:lvl1pPr marL="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  <a:extLst/>
  </p:defaultTextStyle>
  <p:extLst>
    <p:ext uri="{EFAFB233-063F-42B5-8137-9DF3F51BA10A}">
      <p15:sldGuideLst xmlns:p15="http://schemas.microsoft.com/office/powerpoint/2012/main">
        <p15:guide id="1" orient="horz" pos="450" userDrawn="1">
          <p15:clr>
            <a:srgbClr val="A4A3A4"/>
          </p15:clr>
        </p15:guide>
        <p15:guide id="2" orient="horz" pos="936" userDrawn="1">
          <p15:clr>
            <a:srgbClr val="A4A3A4"/>
          </p15:clr>
        </p15:guide>
        <p15:guide id="3" orient="horz" pos="3936" userDrawn="1">
          <p15:clr>
            <a:srgbClr val="A4A3A4"/>
          </p15:clr>
        </p15:guide>
        <p15:guide id="4" orient="horz" pos="4247" userDrawn="1">
          <p15:clr>
            <a:srgbClr val="A4A3A4"/>
          </p15:clr>
        </p15:guide>
        <p15:guide id="5" orient="horz" pos="3713" userDrawn="1">
          <p15:clr>
            <a:srgbClr val="A4A3A4"/>
          </p15:clr>
        </p15:guide>
        <p15:guide id="6" orient="horz" pos="4023" userDrawn="1">
          <p15:clr>
            <a:srgbClr val="A4A3A4"/>
          </p15:clr>
        </p15:guide>
        <p15:guide id="7" pos="204" userDrawn="1">
          <p15:clr>
            <a:srgbClr val="A4A3A4"/>
          </p15:clr>
        </p15:guide>
        <p15:guide id="8" pos="5556" userDrawn="1">
          <p15:clr>
            <a:srgbClr val="A4A3A4"/>
          </p15:clr>
        </p15:guide>
        <p15:guide id="9" pos="5489" userDrawn="1">
          <p15:clr>
            <a:srgbClr val="A4A3A4"/>
          </p15:clr>
        </p15:guide>
        <p15:guide id="10" pos="412" userDrawn="1">
          <p15:clr>
            <a:srgbClr val="A4A3A4"/>
          </p15:clr>
        </p15:guide>
        <p15:guide id="11" pos="292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82"/>
    <a:srgbClr val="D53D20"/>
    <a:srgbClr val="669914"/>
    <a:srgbClr val="663300"/>
    <a:srgbClr val="CC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8024" autoAdjust="0"/>
  </p:normalViewPr>
  <p:slideViewPr>
    <p:cSldViewPr snapToGrid="0" snapToObjects="1">
      <p:cViewPr varScale="1">
        <p:scale>
          <a:sx n="110" d="100"/>
          <a:sy n="110" d="100"/>
        </p:scale>
        <p:origin x="1680" y="114"/>
      </p:cViewPr>
      <p:guideLst>
        <p:guide orient="horz" pos="450"/>
        <p:guide orient="horz" pos="936"/>
        <p:guide orient="horz" pos="3936"/>
        <p:guide orient="horz" pos="4247"/>
        <p:guide orient="horz" pos="3713"/>
        <p:guide orient="horz" pos="4023"/>
        <p:guide pos="204"/>
        <p:guide pos="5556"/>
        <p:guide pos="5489"/>
        <p:guide pos="412"/>
        <p:guide pos="2926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78" d="100"/>
          <a:sy n="78" d="100"/>
        </p:scale>
        <p:origin x="1884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notesMaster" Target="notesMasters/notesMaster1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tags" Target="tags/tag1.xml"/><Relationship Id="rId4" Type="http://schemas.openxmlformats.org/officeDocument/2006/relationships/handoutMaster" Target="handoutMasters/handoutMaster1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3" name="Rectangle 3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68F88C59-319B-4332-9A1D-2A62CFCB00D8}" type="datetimeFigureOut">
              <a:rPr lang="en-US" smtClean="0"/>
              <a:pPr/>
              <a:t>11/20/2020</a:t>
            </a:fld>
            <a:endParaRPr lang="en-US" dirty="0"/>
          </a:p>
        </p:txBody>
      </p:sp>
      <p:sp>
        <p:nvSpPr>
          <p:cNvPr id="4" name="Rectangle 4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B16A41B8-7DC3-4DB6-84E4-E105629EAA36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40674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3" name="Rectangle 3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  <a:extLst/>
          </a:lstStyle>
          <a:p>
            <a:fld id="{968B300D-05F0-4B43-940D-46DED5A791AD}" type="datetimeFigureOut">
              <a:rPr lang="en-GB" smtClean="0"/>
              <a:pPr/>
              <a:t>20/11/2020</a:t>
            </a:fld>
            <a:endParaRPr lang="en-GB" dirty="0"/>
          </a:p>
        </p:txBody>
      </p:sp>
      <p:sp>
        <p:nvSpPr>
          <p:cNvPr id="4" name="Rectangle 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 dirty="0"/>
          </a:p>
        </p:txBody>
      </p:sp>
      <p:sp>
        <p:nvSpPr>
          <p:cNvPr id="5" name="Rectangle 5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6" name="Rectangle 6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  <a:extLst/>
          </a:lstStyle>
          <a:p>
            <a:endParaRPr lang="en-GB" dirty="0"/>
          </a:p>
        </p:txBody>
      </p:sp>
      <p:sp>
        <p:nvSpPr>
          <p:cNvPr id="7" name="Rectangle 7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  <a:extLst/>
          </a:lstStyle>
          <a:p>
            <a:fld id="{9B26CD33-4337-4529-948A-94F6960B237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806756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  <a:extLst/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5.xml"/><Relationship Id="rId2" Type="http://schemas.openxmlformats.org/officeDocument/2006/relationships/tags" Target="../tags/tag4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1.emf"/><Relationship Id="rId5" Type="http://schemas.openxmlformats.org/officeDocument/2006/relationships/oleObject" Target="../embeddings/oleObject2.bin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3" name="Objekt 82" hidden="1"/>
          <p:cNvGraphicFramePr>
            <a:graphicFrameLocks noChangeAspect="1"/>
          </p:cNvGraphicFramePr>
          <p:nvPr userDrawn="1">
            <p:custDataLst>
              <p:tags r:id="rId3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990" name="think-cell Folie" r:id="rId5" imgW="399" imgH="399" progId="TCLayout.ActiveDocument.1">
                  <p:embed/>
                </p:oleObj>
              </mc:Choice>
              <mc:Fallback>
                <p:oleObj name="think-cell Folie" r:id="rId5" imgW="399" imgH="399" progId="TCLayout.ActiveDocument.1">
                  <p:embed/>
                  <p:pic>
                    <p:nvPicPr>
                      <p:cNvPr id="83" name="Objekt 82" hidden="1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84" name="Titel 83"/>
          <p:cNvSpPr>
            <a:spLocks noGrp="1"/>
          </p:cNvSpPr>
          <p:nvPr>
            <p:ph type="title" hasCustomPrompt="1"/>
          </p:nvPr>
        </p:nvSpPr>
        <p:spPr>
          <a:xfrm>
            <a:off x="647700" y="334800"/>
            <a:ext cx="7993063" cy="461665"/>
          </a:xfrm>
        </p:spPr>
        <p:txBody>
          <a:bodyPr/>
          <a:lstStyle>
            <a:lvl1pPr>
              <a:defRPr>
                <a:solidFill>
                  <a:schemeClr val="accent4"/>
                </a:solidFill>
              </a:defRPr>
            </a:lvl1pPr>
          </a:lstStyle>
          <a:p>
            <a:r>
              <a:rPr lang="en-GB" noProof="1"/>
              <a:t>Click to edit master title style</a:t>
            </a:r>
            <a:endParaRPr lang="en-GB" dirty="0"/>
          </a:p>
        </p:txBody>
      </p:sp>
    </p:spTree>
    <p:custDataLst>
      <p:tags r:id="rId2"/>
    </p:custDataLst>
    <p:extLst>
      <p:ext uri="{BB962C8B-B14F-4D97-AF65-F5344CB8AC3E}">
        <p14:creationId xmlns:p14="http://schemas.microsoft.com/office/powerpoint/2010/main" val="18748941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3.xml"/><Relationship Id="rId4" Type="http://schemas.openxmlformats.org/officeDocument/2006/relationships/tags" Target="../tags/tag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647700" y="334800"/>
            <a:ext cx="7994650" cy="461665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en-US" noProof="1"/>
              <a:t>Click to edit Master title style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47700" y="1485901"/>
            <a:ext cx="7993063" cy="4498974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647700" y="6471704"/>
            <a:ext cx="442429" cy="138499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GB" sz="900" dirty="0">
                <a:solidFill>
                  <a:schemeClr val="bg2"/>
                </a:solidFill>
              </a:rPr>
              <a:t>Page </a:t>
            </a:r>
            <a:fld id="{7873E190-40CF-412D-9604-1EFCEB1508B2}" type="slidenum">
              <a:rPr lang="en-GB" sz="900" smtClean="0">
                <a:solidFill>
                  <a:schemeClr val="bg2"/>
                </a:solidFill>
              </a:rPr>
              <a:pPr/>
              <a:t>‹#›</a:t>
            </a:fld>
            <a:endParaRPr lang="en-GB" sz="900" dirty="0">
              <a:solidFill>
                <a:schemeClr val="bg2"/>
              </a:solidFill>
            </a:endParaRPr>
          </a:p>
        </p:txBody>
      </p:sp>
      <p:cxnSp>
        <p:nvCxnSpPr>
          <p:cNvPr id="49" name="Straight Connector 48"/>
          <p:cNvCxnSpPr/>
          <p:nvPr userDrawn="1"/>
        </p:nvCxnSpPr>
        <p:spPr>
          <a:xfrm>
            <a:off x="647700" y="6381750"/>
            <a:ext cx="799306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Immagine 11" descr="SidelLogoRGB.png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4836" y="6483578"/>
            <a:ext cx="938152" cy="256947"/>
          </a:xfrm>
          <a:prstGeom prst="rect">
            <a:avLst/>
          </a:prstGeom>
        </p:spPr>
      </p:pic>
      <p:sp>
        <p:nvSpPr>
          <p:cNvPr id="9" name="Footer Placeholder 3"/>
          <p:cNvSpPr txBox="1">
            <a:spLocks/>
          </p:cNvSpPr>
          <p:nvPr userDrawn="1"/>
        </p:nvSpPr>
        <p:spPr>
          <a:xfrm>
            <a:off x="1378446" y="6471704"/>
            <a:ext cx="5509187" cy="138499"/>
          </a:xfrm>
          <a:prstGeom prst="rect">
            <a:avLst/>
          </a:prstGeom>
        </p:spPr>
        <p:txBody>
          <a:bodyPr wrap="squar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sz="900" b="0" i="0" u="none" strike="noStrike" kern="1200" baseline="0" dirty="0">
                <a:solidFill>
                  <a:schemeClr val="bg2"/>
                </a:solidFill>
                <a:latin typeface="+mn-lt"/>
                <a:ea typeface="+mn-ea"/>
                <a:cs typeface="+mn-cs"/>
              </a:rPr>
              <a:t>Title, </a:t>
            </a:r>
            <a:fld id="{AF6A7A01-F0BB-4441-BAB9-3E7CB064C4A1}" type="datetime4">
              <a:rPr lang="en-GB" sz="900" b="0" i="0" u="none" strike="noStrike" kern="1200" baseline="0" smtClean="0">
                <a:solidFill>
                  <a:schemeClr val="bg2"/>
                </a:solidFill>
                <a:latin typeface="+mn-lt"/>
                <a:ea typeface="+mn-ea"/>
                <a:cs typeface="+mn-cs"/>
              </a:rPr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20 November 2020</a:t>
            </a:fld>
            <a:r>
              <a:rPr lang="en-GB" sz="900" b="0" i="0" u="none" strike="noStrike" kern="1200" baseline="0" dirty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dirty="0">
                <a:solidFill>
                  <a:schemeClr val="accent5"/>
                </a:solidFill>
                <a:latin typeface="+mn-lt"/>
              </a:rPr>
              <a:t>[</a:t>
            </a:r>
            <a:r>
              <a:rPr lang="en-US" dirty="0">
                <a:solidFill>
                  <a:schemeClr val="accent5"/>
                </a:solidFill>
                <a:latin typeface="+mn-lt"/>
              </a:rPr>
              <a:t>Public / Internal / Restricted / Highly confidential]</a:t>
            </a:r>
            <a:endParaRPr lang="en-GB" sz="900" dirty="0">
              <a:solidFill>
                <a:schemeClr val="bg2"/>
              </a:solidFill>
              <a:latin typeface="+mn-lt"/>
            </a:endParaRPr>
          </a:p>
        </p:txBody>
      </p:sp>
      <p:sp>
        <p:nvSpPr>
          <p:cNvPr id="4" name="MSIPCMContentMarking" descr="{&quot;HashCode&quot;:238713050,&quot;Placement&quot;:&quot;Footer&quot;}">
            <a:extLst>
              <a:ext uri="{FF2B5EF4-FFF2-40B4-BE49-F238E27FC236}">
                <a16:creationId xmlns:a16="http://schemas.microsoft.com/office/drawing/2014/main" id="{5A7DE6CD-2208-456E-9482-BAA7C1BFF05C}"/>
              </a:ext>
            </a:extLst>
          </p:cNvPr>
          <p:cNvSpPr txBox="1"/>
          <p:nvPr userDrawn="1"/>
        </p:nvSpPr>
        <p:spPr>
          <a:xfrm>
            <a:off x="4240679" y="6624578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ts val="0"/>
              </a:spcBef>
              <a:spcAft>
                <a:spcPts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1729459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</p:sldLayoutIdLst>
  <p:hf sldNum="0" hdr="0" dt="0"/>
  <p:txStyles>
    <p:titleStyle>
      <a:lvl1pPr algn="l" defTabSz="914400" rtl="0" eaLnBrk="1" latinLnBrk="0" hangingPunct="1">
        <a:spcBef>
          <a:spcPct val="0"/>
        </a:spcBef>
        <a:buNone/>
        <a:defRPr sz="3000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177800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357188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34988" indent="-177800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14375" indent="-179388" algn="l" defTabSz="914400" rtl="0" eaLnBrk="1" latinLnBrk="0" hangingPunct="1">
        <a:spcBef>
          <a:spcPts val="400"/>
        </a:spcBef>
        <a:buClr>
          <a:schemeClr val="accent4"/>
        </a:buClr>
        <a:buFont typeface="Wingdings" panose="05000000000000000000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7" Type="http://schemas.openxmlformats.org/officeDocument/2006/relationships/image" Target="../media/image5.png"/><Relationship Id="rId2" Type="http://schemas.openxmlformats.org/officeDocument/2006/relationships/tags" Target="../tags/tag6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.jpeg"/><Relationship Id="rId5" Type="http://schemas.openxmlformats.org/officeDocument/2006/relationships/image" Target="../media/image3.emf"/><Relationship Id="rId4" Type="http://schemas.openxmlformats.org/officeDocument/2006/relationships/oleObject" Target="../embeddings/oleObject3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6" name="Objekt 25" hidden="1"/>
          <p:cNvGraphicFramePr>
            <a:graphicFrameLocks noChangeAspect="1"/>
          </p:cNvGraphicFramePr>
          <p:nvPr>
            <p:custDataLst>
              <p:tags r:id="rId2"/>
            </p:custDataLst>
            <p:extLst/>
          </p:nvPr>
        </p:nvGraphicFramePr>
        <p:xfrm>
          <a:off x="1588" y="1588"/>
          <a:ext cx="1587" cy="1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3254" name="think-cell Folie" r:id="rId4" imgW="270" imgH="270" progId="TCLayout.ActiveDocument.1">
                  <p:embed/>
                </p:oleObj>
              </mc:Choice>
              <mc:Fallback>
                <p:oleObj name="think-cell Folie" r:id="rId4" imgW="270" imgH="270" progId="TCLayout.ActiveDocument.1">
                  <p:embed/>
                  <p:pic>
                    <p:nvPicPr>
                      <p:cNvPr id="26" name="Objekt 25" hidden="1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588" y="1588"/>
                        <a:ext cx="1587" cy="15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Group 188"/>
          <p:cNvGraphicFramePr>
            <a:graphicFrameLocks noGrp="1"/>
          </p:cNvGraphicFramePr>
          <p:nvPr>
            <p:extLst/>
          </p:nvPr>
        </p:nvGraphicFramePr>
        <p:xfrm>
          <a:off x="651885" y="1743075"/>
          <a:ext cx="7997390" cy="3990181"/>
        </p:xfrm>
        <a:graphic>
          <a:graphicData uri="http://schemas.openxmlformats.org/drawingml/2006/table">
            <a:tbl>
              <a:tblPr/>
              <a:tblGrid>
                <a:gridCol w="38752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449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77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24302">
                <a:tc>
                  <a:txBody>
                    <a:bodyPr/>
                    <a:lstStyle>
                      <a:lvl1pPr marL="190500" indent="-19050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FF6600"/>
                        </a:buClr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GB" sz="14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FFFFFF"/>
                          </a:solidFill>
                          <a:effectLst/>
                          <a:uLnTx/>
                          <a:uFillTx/>
                          <a:latin typeface="+mn-lt"/>
                          <a:ea typeface="MS PGothic" pitchFamily="34" charset="-128"/>
                          <a:cs typeface="+mn-cs"/>
                        </a:rPr>
                        <a:t>VALUE AND BENEFITS</a:t>
                      </a: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E64B00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endParaRPr kumimoji="0" lang="en-GB" altLang="de-DE" sz="16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90500" marR="0" lvl="0" indent="-1905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de-CH" altLang="de-DE" sz="1400" b="1" i="0" u="none" strike="noStrike" cap="none" normalizeH="0" baseline="0" noProof="1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Arial" charset="0"/>
                          <a:cs typeface="Arial" charset="0"/>
                        </a:rPr>
                        <a:t>DESCRIPTION</a:t>
                      </a:r>
                      <a:endParaRPr kumimoji="0" lang="en-GB" altLang="de-DE" sz="1400" b="0" i="0" u="none" strike="noStrike" cap="none" normalizeH="0" baseline="0" dirty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marL="108011" marR="108011" marT="72000" marB="72000" anchor="ctr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338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602341">
                <a:tc>
                  <a:txBody>
                    <a:bodyPr/>
                    <a:lstStyle>
                      <a:lvl1pPr marL="180975" indent="-180975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Arial" charset="0"/>
                        </a:defRPr>
                      </a:lvl1pPr>
                      <a:lvl2pPr marL="742950" indent="-285750" eaLnBrk="0" hangingPunct="0">
                        <a:spcBef>
                          <a:spcPts val="1200"/>
                        </a:spcBef>
                        <a:buClr>
                          <a:srgbClr val="E64B00"/>
                        </a:buClr>
                        <a:buFont typeface="Wingdings" pitchFamily="2" charset="2"/>
                        <a:defRPr sz="1600">
                          <a:solidFill>
                            <a:schemeClr val="tx1"/>
                          </a:solidFill>
                          <a:latin typeface="Arial" charset="0"/>
                        </a:defRPr>
                      </a:lvl2pPr>
                      <a:lvl3pPr marL="1143000" indent="-228600" eaLnBrk="0" hangingPunct="0">
                        <a:buClr>
                          <a:srgbClr val="E64B00"/>
                        </a:buClr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3pPr>
                      <a:lvl4pPr marL="16002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4pPr>
                      <a:lvl5pPr marL="2057400" indent="-228600" eaLnBrk="0" hangingPunct="0"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buFont typeface="Wingdings" pitchFamily="2" charset="2"/>
                        <a:defRPr sz="1400">
                          <a:solidFill>
                            <a:schemeClr val="tx1"/>
                          </a:solidFill>
                          <a:latin typeface="Arial" charset="0"/>
                        </a:defRPr>
                      </a:lvl9pPr>
                    </a:lstStyle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At least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15% 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energy consumption saved with the new eco-lamps on Series 2 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Increased level of radiation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Easy fit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Better zoning and improved neck protection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Improved process stability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Quartz tube is mechanically protected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Processing capabilities remain universal</a:t>
                      </a: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endParaRPr lang="en-US" sz="1200" b="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182563" indent="-182563"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Font typeface="Wingdings" pitchFamily="2" charset="2"/>
                        <a:buChar char="§"/>
                      </a:pPr>
                      <a:r>
                        <a:rPr lang="en-US" sz="1200" b="1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Combine the ECO lamps with the oven top reflector on Series 1 or Series 2 blowers and get</a:t>
                      </a:r>
                      <a:r>
                        <a:rPr lang="en-US" sz="1200" b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b="1" dirty="0">
                          <a:solidFill>
                            <a:schemeClr val="accent4"/>
                          </a:solidFill>
                          <a:latin typeface="+mn-lt"/>
                          <a:ea typeface="+mn-ea"/>
                          <a:cs typeface="+mn-cs"/>
                        </a:rPr>
                        <a:t>30% power savings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26000" marR="0" lvl="0" indent="-1260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chemeClr val="folHlink"/>
                        </a:buClr>
                        <a:buSzTx/>
                        <a:buFont typeface="Wingdings" pitchFamily="2" charset="2"/>
                        <a:buChar char="§"/>
                        <a:tabLst>
                          <a:tab pos="2974975" algn="l"/>
                          <a:tab pos="3151188" algn="l"/>
                        </a:tabLst>
                        <a:defRPr/>
                      </a:pPr>
                      <a:endParaRPr kumimoji="0" lang="de-DE" altLang="de-DE" sz="1400" b="0" i="0" u="none" strike="noStrike" cap="none" normalizeH="0" baseline="0" noProof="1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+mn-ea"/>
                        <a:cs typeface="Arial" charset="0"/>
                      </a:endParaRP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accent4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New types of lamps, based on a proven technology, with two different heights to fit with </a:t>
                      </a:r>
                      <a:b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original progressive pitch rack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4 to 6 lamps: 2kW 400V 19mm pitch</a:t>
                      </a:r>
                    </a:p>
                    <a:p>
                      <a:pPr marL="357188" marR="0" lvl="0" indent="-174625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0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Other lamps: 2kW 400V 14mm pitch</a:t>
                      </a:r>
                    </a:p>
                    <a:p>
                      <a:pPr marL="182563" marR="0" lvl="0" indent="-1825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Clr>
                          <a:srgbClr val="E64B00"/>
                        </a:buClr>
                        <a:buSzTx/>
                        <a:buFont typeface="Wingdings" pitchFamily="2" charset="2"/>
                        <a:buChar char="§"/>
                        <a:tabLst/>
                        <a:defRPr/>
                      </a:pP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The oven ventilation management is updated. When the machine stops, the ventilation is main-</a:t>
                      </a:r>
                      <a:r>
                        <a:rPr kumimoji="0" lang="en-US" sz="1200" b="0" i="0" u="none" strike="noStrike" kern="1200" cap="none" spc="0" normalizeH="0" baseline="0" noProof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tained</a:t>
                      </a:r>
                      <a:r>
                        <a:rPr kumimoji="0" lang="en-US" sz="1200" b="0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 at a steady level (100% during 7 min), in order to quickly evacuate the accumulated calories</a:t>
                      </a:r>
                    </a:p>
                  </a:txBody>
                  <a:tcPr marL="108011" marR="108011" marT="72000" marB="72000" horzOverflow="overflow">
                    <a:lnL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chemeClr val="tx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Reduce electricity by at least 15%</a:t>
            </a:r>
            <a:endParaRPr lang="en-GB" b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4294967295"/>
          </p:nvPr>
        </p:nvSpPr>
        <p:spPr>
          <a:xfrm>
            <a:off x="651885" y="1409488"/>
            <a:ext cx="7997825" cy="307975"/>
          </a:xfrm>
        </p:spPr>
        <p:txBody>
          <a:bodyPr vert="horz" lIns="0" tIns="0" rIns="0" bIns="0" rtlCol="0">
            <a:spAutoFit/>
          </a:bodyPr>
          <a:lstStyle/>
          <a:p>
            <a:r>
              <a:rPr lang="en-US" dirty="0"/>
              <a:t>Eco lamps on Series 2</a:t>
            </a:r>
          </a:p>
        </p:txBody>
      </p:sp>
      <p:sp>
        <p:nvSpPr>
          <p:cNvPr id="4" name="Text Placeholder 2"/>
          <p:cNvSpPr txBox="1">
            <a:spLocks/>
          </p:cNvSpPr>
          <p:nvPr/>
        </p:nvSpPr>
        <p:spPr>
          <a:xfrm>
            <a:off x="651885" y="5862257"/>
            <a:ext cx="7972425" cy="41857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>
            <a:lvl1pPr marL="0" indent="0" algn="l" rtl="0" eaLnBrk="1" latinLnBrk="0" hangingPunct="1">
              <a:spcBef>
                <a:spcPct val="20000"/>
              </a:spcBef>
              <a:buNone/>
              <a:defRPr lang="en-US" sz="20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82563" indent="-182563" algn="l" rtl="0" eaLnBrk="1" latinLnBrk="0" hangingPunct="1">
              <a:spcBef>
                <a:spcPts val="1200"/>
              </a:spcBef>
              <a:buClr>
                <a:schemeClr val="accent4"/>
              </a:buClr>
              <a:buFont typeface="Wingdings" pitchFamily="2" charset="2"/>
              <a:buChar char="§"/>
              <a:defRPr lang="en-US" sz="18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357188" indent="-174625" algn="l" rtl="0" eaLnBrk="1" latinLnBrk="0" hangingPunct="1">
              <a:spcBef>
                <a:spcPts val="0"/>
              </a:spcBef>
              <a:buClr>
                <a:schemeClr val="accent4"/>
              </a:buClr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539750" indent="-182563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714375" indent="-174625" algn="l" rtl="0" eaLnBrk="1" latinLnBrk="0" hangingPunct="1">
              <a:spcBef>
                <a:spcPts val="0"/>
              </a:spcBef>
              <a:buFont typeface="Wingdings" pitchFamily="2" charset="2"/>
              <a:buChar char="§"/>
              <a:defRPr lang="en-US" sz="1600" noProof="1" dirty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lvl="0">
              <a:defRPr/>
            </a:pPr>
            <a:r>
              <a:rPr lang="en-US" sz="800" kern="0" dirty="0">
                <a:solidFill>
                  <a:srgbClr val="000000"/>
                </a:solidFill>
              </a:rPr>
              <a:t>Value: Cost </a:t>
            </a:r>
            <a:r>
              <a:rPr lang="en-US" sz="800" kern="0" dirty="0" err="1">
                <a:solidFill>
                  <a:srgbClr val="000000"/>
                </a:solidFill>
              </a:rPr>
              <a:t>Optimisation</a:t>
            </a:r>
            <a:r>
              <a:rPr lang="en-US" sz="800" kern="0" dirty="0">
                <a:solidFill>
                  <a:srgbClr val="000000"/>
                </a:solidFill>
              </a:rPr>
              <a:t>, Sustainability</a:t>
            </a:r>
          </a:p>
          <a:p>
            <a:pPr lvl="0">
              <a:defRPr/>
            </a:pPr>
            <a:r>
              <a:rPr lang="en-US" sz="800" kern="0" dirty="0">
                <a:solidFill>
                  <a:srgbClr val="000000"/>
                </a:solidFill>
              </a:rPr>
              <a:t>Equipment</a:t>
            </a: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: Series 2 blowers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  <a:r>
              <a:rPr lang="fr-FR" sz="800" kern="0" dirty="0" err="1">
                <a:solidFill>
                  <a:srgbClr val="000000"/>
                </a:solidFill>
              </a:rPr>
              <a:t>except</a:t>
            </a:r>
            <a:r>
              <a:rPr lang="fr-FR" sz="800" kern="0" dirty="0">
                <a:solidFill>
                  <a:srgbClr val="000000"/>
                </a:solidFill>
              </a:rPr>
              <a:t> </a:t>
            </a:r>
            <a:r>
              <a:rPr lang="fr-FR" sz="800" kern="0" dirty="0" err="1">
                <a:solidFill>
                  <a:srgbClr val="000000"/>
                </a:solidFill>
              </a:rPr>
              <a:t>heat</a:t>
            </a:r>
            <a:r>
              <a:rPr lang="fr-FR" sz="800" kern="0">
                <a:solidFill>
                  <a:srgbClr val="000000"/>
                </a:solidFill>
              </a:rPr>
              <a:t>-set version</a:t>
            </a:r>
            <a:endParaRPr kumimoji="0" lang="en-US" sz="800" b="0" i="0" u="none" strike="noStrike" kern="0" cap="none" spc="0" normalizeH="0" baseline="0" noProof="1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" b="0" i="0" u="none" strike="noStrike" kern="0" cap="none" spc="0" normalizeH="0" baseline="0" noProof="1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Catalogue code: 962</a:t>
            </a:r>
          </a:p>
        </p:txBody>
      </p:sp>
      <p:sp>
        <p:nvSpPr>
          <p:cNvPr id="6" name="BainBulletsConfiguration" hidden="1"/>
          <p:cNvSpPr txBox="1"/>
          <p:nvPr/>
        </p:nvSpPr>
        <p:spPr>
          <a:xfrm>
            <a:off x="12700" y="12700"/>
            <a:ext cx="65" cy="15389"/>
          </a:xfrm>
          <a:prstGeom prst="rect">
            <a:avLst/>
          </a:prstGeom>
          <a:noFill/>
        </p:spPr>
        <p:txBody>
          <a:bodyPr vert="horz" wrap="none" lIns="0" tIns="0" rIns="0" bIns="0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endParaRPr kumimoji="0" lang="en-US" sz="100" b="0" i="0" u="none" strike="noStrike" kern="1200" cap="none" spc="0" normalizeH="0" baseline="0" noProof="0" dirty="0" err="1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20072" y="4293096"/>
            <a:ext cx="2935023" cy="919630"/>
          </a:xfrm>
          <a:prstGeom prst="rect">
            <a:avLst/>
          </a:prstGeom>
        </p:spPr>
      </p:pic>
      <p:sp>
        <p:nvSpPr>
          <p:cNvPr id="9" name="Rechteck 11">
            <a:extLst>
              <a:ext uri="{FF2B5EF4-FFF2-40B4-BE49-F238E27FC236}">
                <a16:creationId xmlns:a16="http://schemas.microsoft.com/office/drawing/2014/main" id="{ECD470EB-CC19-4A64-8BF3-52D1D3696532}"/>
              </a:ext>
            </a:extLst>
          </p:cNvPr>
          <p:cNvSpPr/>
          <p:nvPr/>
        </p:nvSpPr>
        <p:spPr>
          <a:xfrm>
            <a:off x="4759900" y="1743075"/>
            <a:ext cx="3889375" cy="400049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8000" tIns="72000" rIns="108000" bIns="72000" anchor="ctr"/>
          <a:lstStyle/>
          <a:p>
            <a:pPr marL="190500" marR="0" lvl="0" indent="-19050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rgbClr val="E64B00"/>
              </a:buClr>
              <a:buSzTx/>
              <a:buFontTx/>
              <a:buNone/>
              <a:tabLst/>
              <a:defRPr/>
            </a:pPr>
            <a:r>
              <a:rPr kumimoji="0" lang="de-CH" altLang="fr-FR" sz="1400" b="1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Arial" charset="0"/>
                <a:cs typeface="Arial" charset="0"/>
              </a:rPr>
              <a:t>DESCRIPTION</a:t>
            </a:r>
          </a:p>
        </p:txBody>
      </p:sp>
      <p:pic>
        <p:nvPicPr>
          <p:cNvPr id="10" name="Image 9">
            <a:extLst>
              <a:ext uri="{FF2B5EF4-FFF2-40B4-BE49-F238E27FC236}">
                <a16:creationId xmlns:a16="http://schemas.microsoft.com/office/drawing/2014/main" id="{487C6B1C-AA9E-4D37-8687-61F908663FBF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15767" y="12700"/>
            <a:ext cx="828233" cy="830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558568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UNDODONOTDELETE" val="0"/>
  <p:tag name="ARTICULATE_PROJECT_OPEN" val="0"/>
  <p:tag name="ARTICULATE_SLIDE_COUNT" val="3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LIOMT">
  <a:themeElements>
    <a:clrScheme name="Sidel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AD38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EN-modele-new.potx" id="{63F86F24-1EED-41D3-90E6-59487835C019}" vid="{E4DD9F58-C7BE-4ED2-AAEB-88540AD62E8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微軟正黑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Grek" typeface=""/>
        <a:font script="Cyrl"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98000"/>
                <a:satMod val="300000"/>
              </a:schemeClr>
            </a:gs>
            <a:gs pos="25000">
              <a:schemeClr val="phClr">
                <a:tint val="37000"/>
                <a:shade val="98000"/>
                <a:satMod val="300000"/>
              </a:schemeClr>
            </a:gs>
            <a:gs pos="100000">
              <a:schemeClr val="phClr">
                <a:tint val="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2000">
              <a:schemeClr val="phClr">
                <a:satMod val="125000"/>
              </a:schemeClr>
            </a:gs>
            <a:gs pos="100000">
              <a:schemeClr val="phClr">
                <a:tint val="80000"/>
                <a:satMod val="140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45882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/>
            </a:contourClr>
          </a:sp3d>
        </a:effectStyle>
        <a:effectStyle>
          <a:effectLst>
            <a:reflection blurRad="12700" stA="25000" endPos="28000" dist="38100" dir="5400000" sy="-10000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5000"/>
                <a:satMod val="250000"/>
              </a:schemeClr>
            </a:gs>
            <a:gs pos="20000">
              <a:schemeClr val="phClr">
                <a:shade val="85000"/>
                <a:satMod val="17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0000"/>
                <a:satMod val="145000"/>
              </a:schemeClr>
            </a:gs>
            <a:gs pos="30000">
              <a:schemeClr val="phClr">
                <a:shade val="65000"/>
                <a:satMod val="155000"/>
              </a:schemeClr>
            </a:gs>
            <a:gs pos="100000">
              <a:schemeClr val="phClr">
                <a:tint val="6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Sidel-PPT-Template2014</Template>
  <TotalTime>0</TotalTime>
  <Words>113</Words>
  <Application>Microsoft Office PowerPoint</Application>
  <PresentationFormat>On-screen Show (4:3)</PresentationFormat>
  <Paragraphs>21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MS PGothic</vt:lpstr>
      <vt:lpstr>Arial</vt:lpstr>
      <vt:lpstr>Calibri</vt:lpstr>
      <vt:lpstr>Wingdings</vt:lpstr>
      <vt:lpstr>LIOMT</vt:lpstr>
      <vt:lpstr>think-cell Folie</vt:lpstr>
      <vt:lpstr>Reduce electricity by at least 15%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2016-08-25T09:02:12Z</dcterms:created>
  <dcterms:modified xsi:type="dcterms:W3CDTF">2020-11-20T11:14:34Z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rticulateGUID">
    <vt:lpwstr>30145709-605C-4531-AAAC-4EF06AD50932</vt:lpwstr>
  </property>
  <property fmtid="{D5CDD505-2E9C-101B-9397-08002B2CF9AE}" pid="3" name="ArticulatePath">
    <vt:lpwstr>Sidel_presentation_en</vt:lpwstr>
  </property>
  <property fmtid="{D5CDD505-2E9C-101B-9397-08002B2CF9AE}" pid="4" name="MSIP_Label_94480757-a570-4f64-84e7-c5b3ffe9d573_Enabled">
    <vt:lpwstr>True</vt:lpwstr>
  </property>
  <property fmtid="{D5CDD505-2E9C-101B-9397-08002B2CF9AE}" pid="5" name="MSIP_Label_94480757-a570-4f64-84e7-c5b3ffe9d573_SiteId">
    <vt:lpwstr>2390cbd1-e663-4321-bc93-ba298637ce52</vt:lpwstr>
  </property>
  <property fmtid="{D5CDD505-2E9C-101B-9397-08002B2CF9AE}" pid="6" name="MSIP_Label_94480757-a570-4f64-84e7-c5b3ffe9d573_Owner">
    <vt:lpwstr>107200@sidel.com</vt:lpwstr>
  </property>
  <property fmtid="{D5CDD505-2E9C-101B-9397-08002B2CF9AE}" pid="7" name="MSIP_Label_94480757-a570-4f64-84e7-c5b3ffe9d573_SetDate">
    <vt:lpwstr>2019-10-10T15:22:56.9952353Z</vt:lpwstr>
  </property>
  <property fmtid="{D5CDD505-2E9C-101B-9397-08002B2CF9AE}" pid="8" name="MSIP_Label_94480757-a570-4f64-84e7-c5b3ffe9d573_Name">
    <vt:lpwstr>General</vt:lpwstr>
  </property>
  <property fmtid="{D5CDD505-2E9C-101B-9397-08002B2CF9AE}" pid="9" name="MSIP_Label_94480757-a570-4f64-84e7-c5b3ffe9d573_Application">
    <vt:lpwstr>Microsoft Azure Information Protection</vt:lpwstr>
  </property>
  <property fmtid="{D5CDD505-2E9C-101B-9397-08002B2CF9AE}" pid="10" name="MSIP_Label_94480757-a570-4f64-84e7-c5b3ffe9d573_Extended_MSFT_Method">
    <vt:lpwstr>Automatic</vt:lpwstr>
  </property>
  <property fmtid="{D5CDD505-2E9C-101B-9397-08002B2CF9AE}" pid="11" name="MSIP_Label_e35bb0a3-90cf-41a8-939e-500b35438edf_Enabled">
    <vt:lpwstr>True</vt:lpwstr>
  </property>
  <property fmtid="{D5CDD505-2E9C-101B-9397-08002B2CF9AE}" pid="12" name="MSIP_Label_e35bb0a3-90cf-41a8-939e-500b35438edf_SiteId">
    <vt:lpwstr>2390cbd1-e663-4321-bc93-ba298637ce52</vt:lpwstr>
  </property>
  <property fmtid="{D5CDD505-2E9C-101B-9397-08002B2CF9AE}" pid="13" name="MSIP_Label_e35bb0a3-90cf-41a8-939e-500b35438edf_Owner">
    <vt:lpwstr>107200@sidel.com</vt:lpwstr>
  </property>
  <property fmtid="{D5CDD505-2E9C-101B-9397-08002B2CF9AE}" pid="14" name="MSIP_Label_e35bb0a3-90cf-41a8-939e-500b35438edf_SetDate">
    <vt:lpwstr>2018-08-03T14:21:22.8075116+02:00</vt:lpwstr>
  </property>
  <property fmtid="{D5CDD505-2E9C-101B-9397-08002B2CF9AE}" pid="15" name="MSIP_Label_e35bb0a3-90cf-41a8-939e-500b35438edf_Name">
    <vt:lpwstr>Sidel-Confidential</vt:lpwstr>
  </property>
  <property fmtid="{D5CDD505-2E9C-101B-9397-08002B2CF9AE}" pid="16" name="MSIP_Label_e35bb0a3-90cf-41a8-939e-500b35438edf_Application">
    <vt:lpwstr>Microsoft Azure Information Protection</vt:lpwstr>
  </property>
  <property fmtid="{D5CDD505-2E9C-101B-9397-08002B2CF9AE}" pid="17" name="MSIP_Label_e35bb0a3-90cf-41a8-939e-500b35438edf_Extended_MSFT_Method">
    <vt:lpwstr>Automatic</vt:lpwstr>
  </property>
  <property fmtid="{D5CDD505-2E9C-101B-9397-08002B2CF9AE}" pid="18" name="MSIP_Label_06263584-a2fa-494a-b6ac-a3eeadb86bd0_Enabled">
    <vt:lpwstr>True</vt:lpwstr>
  </property>
  <property fmtid="{D5CDD505-2E9C-101B-9397-08002B2CF9AE}" pid="19" name="MSIP_Label_06263584-a2fa-494a-b6ac-a3eeadb86bd0_SiteId">
    <vt:lpwstr>2390cbd1-e663-4321-bc93-ba298637ce52</vt:lpwstr>
  </property>
  <property fmtid="{D5CDD505-2E9C-101B-9397-08002B2CF9AE}" pid="20" name="MSIP_Label_06263584-a2fa-494a-b6ac-a3eeadb86bd0_Owner">
    <vt:lpwstr>107200@sidel.com</vt:lpwstr>
  </property>
  <property fmtid="{D5CDD505-2E9C-101B-9397-08002B2CF9AE}" pid="21" name="MSIP_Label_06263584-a2fa-494a-b6ac-a3eeadb86bd0_SetDate">
    <vt:lpwstr>2018-08-03T14:21:22.8075116+02:00</vt:lpwstr>
  </property>
  <property fmtid="{D5CDD505-2E9C-101B-9397-08002B2CF9AE}" pid="22" name="MSIP_Label_06263584-a2fa-494a-b6ac-a3eeadb86bd0_Name">
    <vt:lpwstr>Internal</vt:lpwstr>
  </property>
  <property fmtid="{D5CDD505-2E9C-101B-9397-08002B2CF9AE}" pid="23" name="MSIP_Label_06263584-a2fa-494a-b6ac-a3eeadb86bd0_Application">
    <vt:lpwstr>Microsoft Azure Information Protection</vt:lpwstr>
  </property>
  <property fmtid="{D5CDD505-2E9C-101B-9397-08002B2CF9AE}" pid="24" name="MSIP_Label_06263584-a2fa-494a-b6ac-a3eeadb86bd0_Extended_MSFT_Method">
    <vt:lpwstr>Automatic</vt:lpwstr>
  </property>
  <property fmtid="{D5CDD505-2E9C-101B-9397-08002B2CF9AE}" pid="25" name="Sensitivity">
    <vt:lpwstr>General Sidel-Confidential Internal</vt:lpwstr>
  </property>
</Properties>
</file>