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59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9144000" cy="6858000" type="screen4x3"/>
  <p:notesSz cx="6858000" cy="9144000"/>
  <p:custDataLst>
    <p:tags r:id="rId5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450" userDrawn="1">
          <p15:clr>
            <a:srgbClr val="A4A3A4"/>
          </p15:clr>
        </p15:guide>
        <p15:guide id="2" orient="horz" pos="936" userDrawn="1">
          <p15:clr>
            <a:srgbClr val="A4A3A4"/>
          </p15:clr>
        </p15:guide>
        <p15:guide id="3" orient="horz" pos="3936" userDrawn="1">
          <p15:clr>
            <a:srgbClr val="A4A3A4"/>
          </p15:clr>
        </p15:guide>
        <p15:guide id="4" orient="horz" pos="4247" userDrawn="1">
          <p15:clr>
            <a:srgbClr val="A4A3A4"/>
          </p15:clr>
        </p15:guide>
        <p15:guide id="5" orient="horz" pos="3713" userDrawn="1">
          <p15:clr>
            <a:srgbClr val="A4A3A4"/>
          </p15:clr>
        </p15:guide>
        <p15:guide id="6" orient="horz" pos="4023" userDrawn="1">
          <p15:clr>
            <a:srgbClr val="A4A3A4"/>
          </p15:clr>
        </p15:guide>
        <p15:guide id="7" pos="204" userDrawn="1">
          <p15:clr>
            <a:srgbClr val="A4A3A4"/>
          </p15:clr>
        </p15:guide>
        <p15:guide id="8" pos="5556" userDrawn="1">
          <p15:clr>
            <a:srgbClr val="A4A3A4"/>
          </p15:clr>
        </p15:guide>
        <p15:guide id="9" pos="5489" userDrawn="1">
          <p15:clr>
            <a:srgbClr val="A4A3A4"/>
          </p15:clr>
        </p15:guide>
        <p15:guide id="10" pos="412" userDrawn="1">
          <p15:clr>
            <a:srgbClr val="A4A3A4"/>
          </p15:clr>
        </p15:guide>
        <p15:guide id="11" pos="29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82"/>
    <a:srgbClr val="D53D20"/>
    <a:srgbClr val="669914"/>
    <a:srgbClr val="66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8024" autoAdjust="0"/>
  </p:normalViewPr>
  <p:slideViewPr>
    <p:cSldViewPr snapToGrid="0" snapToObjects="1">
      <p:cViewPr varScale="1">
        <p:scale>
          <a:sx n="78" d="100"/>
          <a:sy n="78" d="100"/>
        </p:scale>
        <p:origin x="90" y="852"/>
      </p:cViewPr>
      <p:guideLst>
        <p:guide orient="horz" pos="450"/>
        <p:guide orient="horz" pos="936"/>
        <p:guide orient="horz" pos="3936"/>
        <p:guide orient="horz" pos="4247"/>
        <p:guide orient="horz" pos="3713"/>
        <p:guide orient="horz" pos="4023"/>
        <p:guide pos="204"/>
        <p:guide pos="5556"/>
        <p:guide pos="5489"/>
        <p:guide pos="412"/>
        <p:guide pos="292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188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8F88C59-319B-4332-9A1D-2A62CFCB00D8}" type="datetimeFigureOut">
              <a:rPr lang="en-US" smtClean="0"/>
              <a:pPr/>
              <a:t>6/1/2021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16A41B8-7DC3-4DB6-84E4-E105629EAA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406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968B300D-05F0-4B43-940D-46DED5A791AD}" type="datetimeFigureOut">
              <a:rPr lang="en-GB" smtClean="0"/>
              <a:pPr/>
              <a:t>01/06/2021</a:t>
            </a:fld>
            <a:endParaRPr lang="en-GB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9B26CD33-4337-4529-948A-94F6960B237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67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1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874894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5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 June 2021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5A7DE6CD-2208-456E-9482-BAA7C1BFF05C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17294596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5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26" name="Objekt 2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Group 1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166397"/>
              </p:ext>
            </p:extLst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302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+mn-cs"/>
                        </a:rPr>
                        <a:t>VALUE AND BENEFITS</a:t>
                      </a: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DESCRIPTION</a:t>
                      </a:r>
                      <a:endParaRPr kumimoji="0" lang="en-GB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 least 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15%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energy consumption saved with the new eco-lamps on Series 2 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Increased level of radiation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Easy fit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Better zoning and improved neck protection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Improved process stability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Quartz tube is mechanically protected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Processing capabilities remain universal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Combine the ECO lamps with the oven top reflector on Series 1 or Series 2 blowers </a:t>
                      </a:r>
                      <a:r>
                        <a:rPr lang="en-US" sz="1200" b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 get up to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30% power savings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New types of lamps, based on a proven technology, with two different heights to fit with </a:t>
                      </a:r>
                      <a:b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original progressive pitch rack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 to 6 lamps: 2kW 400V 19mm pitch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Other lamps: 2kW 400V 14mm pitch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oven ventilation management is updated. When the machine stops, the ventilation is main-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tained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at a steady level (100% during 7 min), in order to quickly evacuate the accumulated calories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/>
          <a:p>
            <a:r>
              <a:rPr lang="en-US" dirty="0"/>
              <a:t>Reduce electricity consumption up to 15%</a:t>
            </a:r>
            <a:endParaRPr lang="en-GB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51885" y="1409488"/>
            <a:ext cx="7997825" cy="307975"/>
          </a:xfrm>
        </p:spPr>
        <p:txBody>
          <a:bodyPr vert="horz" lIns="0" tIns="0" rIns="0" bIns="0" rtlCol="0">
            <a:spAutoFit/>
          </a:bodyPr>
          <a:lstStyle/>
          <a:p>
            <a:r>
              <a:rPr lang="en-US" dirty="0"/>
              <a:t>Eco lamps on Series 2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lang="en-US" sz="800" kern="0" dirty="0">
                <a:solidFill>
                  <a:srgbClr val="000000"/>
                </a:solidFill>
              </a:rPr>
              <a:t>Value: Cost </a:t>
            </a:r>
            <a:r>
              <a:rPr lang="en-US" sz="800" kern="0" dirty="0" err="1">
                <a:solidFill>
                  <a:srgbClr val="000000"/>
                </a:solidFill>
              </a:rPr>
              <a:t>Optimisation</a:t>
            </a:r>
            <a:r>
              <a:rPr lang="en-US" sz="800" kern="0" dirty="0">
                <a:solidFill>
                  <a:srgbClr val="000000"/>
                </a:solidFill>
              </a:rPr>
              <a:t>, Sustainability</a:t>
            </a:r>
          </a:p>
          <a:p>
            <a:pPr lvl="0">
              <a:defRPr/>
            </a:pPr>
            <a:r>
              <a:rPr lang="en-US" sz="800" kern="0" dirty="0">
                <a:solidFill>
                  <a:srgbClr val="000000"/>
                </a:solidFill>
              </a:rPr>
              <a:t>Equipment</a:t>
            </a: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Series 2 blowers</a:t>
            </a:r>
            <a:r>
              <a:rPr lang="fr-FR" sz="800" kern="0" dirty="0">
                <a:solidFill>
                  <a:srgbClr val="000000"/>
                </a:solidFill>
              </a:rPr>
              <a:t> </a:t>
            </a:r>
            <a:r>
              <a:rPr lang="fr-FR" sz="800" kern="0" dirty="0" err="1">
                <a:solidFill>
                  <a:srgbClr val="000000"/>
                </a:solidFill>
              </a:rPr>
              <a:t>except</a:t>
            </a:r>
            <a:r>
              <a:rPr lang="fr-FR" sz="800" kern="0" dirty="0">
                <a:solidFill>
                  <a:srgbClr val="000000"/>
                </a:solidFill>
              </a:rPr>
              <a:t> </a:t>
            </a:r>
            <a:r>
              <a:rPr lang="fr-FR" sz="800" kern="0" dirty="0" err="1">
                <a:solidFill>
                  <a:srgbClr val="000000"/>
                </a:solidFill>
              </a:rPr>
              <a:t>heat</a:t>
            </a:r>
            <a:r>
              <a:rPr lang="fr-FR" sz="800" kern="0">
                <a:solidFill>
                  <a:srgbClr val="000000"/>
                </a:solidFill>
              </a:rPr>
              <a:t>-set version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Catalogue code: 962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293096"/>
            <a:ext cx="2935023" cy="919630"/>
          </a:xfrm>
          <a:prstGeom prst="rect">
            <a:avLst/>
          </a:prstGeom>
        </p:spPr>
      </p:pic>
      <p:sp>
        <p:nvSpPr>
          <p:cNvPr id="9" name="Rechteck 11">
            <a:extLst>
              <a:ext uri="{FF2B5EF4-FFF2-40B4-BE49-F238E27FC236}">
                <a16:creationId xmlns:a16="http://schemas.microsoft.com/office/drawing/2014/main" id="{ECD470EB-CC19-4A64-8BF3-52D1D3696532}"/>
              </a:ext>
            </a:extLst>
          </p:cNvPr>
          <p:cNvSpPr/>
          <p:nvPr/>
        </p:nvSpPr>
        <p:spPr>
          <a:xfrm>
            <a:off x="4759900" y="1743075"/>
            <a:ext cx="3889375" cy="40004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190500" marR="0" lvl="0" indent="-1905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 charset="0"/>
                <a:cs typeface="Arial" charset="0"/>
              </a:rPr>
              <a:t>DESCRIPTION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87C6B1C-AA9E-4D37-8687-61F908663FB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767" y="12700"/>
            <a:ext cx="828233" cy="83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5856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Sidel-PPT-Template2014</Template>
  <TotalTime>0</TotalTime>
  <Words>115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Wingdings</vt:lpstr>
      <vt:lpstr>LIOMT</vt:lpstr>
      <vt:lpstr>think-cell Folie</vt:lpstr>
      <vt:lpstr>Reduce electricity consumption up to 15%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2016-08-25T09:02:12Z</dcterms:created>
  <dcterms:modified xsi:type="dcterms:W3CDTF">2021-06-01T11:11:05Z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30145709-605C-4531-AAAC-4EF06AD50932</vt:lpwstr>
  </property>
  <property fmtid="{D5CDD505-2E9C-101B-9397-08002B2CF9AE}" pid="3" name="ArticulatePath">
    <vt:lpwstr>Sidel_presentation_en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107200@sidel.com</vt:lpwstr>
  </property>
  <property fmtid="{D5CDD505-2E9C-101B-9397-08002B2CF9AE}" pid="7" name="MSIP_Label_94480757-a570-4f64-84e7-c5b3ffe9d573_SetDate">
    <vt:lpwstr>2019-10-10T15:22:56.9952353Z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2018-08-03T14:21:22.8075116+02:00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2018-08-03T14:21:22.8075116+02:00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