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59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9144000" cy="6858000" type="screen4x3"/>
  <p:notesSz cx="6858000" cy="9144000"/>
  <p:custDataLst>
    <p:tags r:id="rId5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450" userDrawn="1">
          <p15:clr>
            <a:srgbClr val="A4A3A4"/>
          </p15:clr>
        </p15:guide>
        <p15:guide id="2" orient="horz" pos="936" userDrawn="1">
          <p15:clr>
            <a:srgbClr val="A4A3A4"/>
          </p15:clr>
        </p15:guide>
        <p15:guide id="3" orient="horz" pos="3936" userDrawn="1">
          <p15:clr>
            <a:srgbClr val="A4A3A4"/>
          </p15:clr>
        </p15:guide>
        <p15:guide id="4" orient="horz" pos="4247" userDrawn="1">
          <p15:clr>
            <a:srgbClr val="A4A3A4"/>
          </p15:clr>
        </p15:guide>
        <p15:guide id="5" orient="horz" pos="3713" userDrawn="1">
          <p15:clr>
            <a:srgbClr val="A4A3A4"/>
          </p15:clr>
        </p15:guide>
        <p15:guide id="6" orient="horz" pos="4023" userDrawn="1">
          <p15:clr>
            <a:srgbClr val="A4A3A4"/>
          </p15:clr>
        </p15:guide>
        <p15:guide id="7" pos="204" userDrawn="1">
          <p15:clr>
            <a:srgbClr val="A4A3A4"/>
          </p15:clr>
        </p15:guide>
        <p15:guide id="8" pos="5556" userDrawn="1">
          <p15:clr>
            <a:srgbClr val="A4A3A4"/>
          </p15:clr>
        </p15:guide>
        <p15:guide id="9" pos="5489" userDrawn="1">
          <p15:clr>
            <a:srgbClr val="A4A3A4"/>
          </p15:clr>
        </p15:guide>
        <p15:guide id="10" pos="412" userDrawn="1">
          <p15:clr>
            <a:srgbClr val="A4A3A4"/>
          </p15:clr>
        </p15:guide>
        <p15:guide id="11" pos="292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82"/>
    <a:srgbClr val="D53D20"/>
    <a:srgbClr val="669914"/>
    <a:srgbClr val="6633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8024" autoAdjust="0"/>
  </p:normalViewPr>
  <p:slideViewPr>
    <p:cSldViewPr snapToGrid="0" snapToObjects="1">
      <p:cViewPr varScale="1">
        <p:scale>
          <a:sx n="78" d="100"/>
          <a:sy n="78" d="100"/>
        </p:scale>
        <p:origin x="90" y="762"/>
      </p:cViewPr>
      <p:guideLst>
        <p:guide orient="horz" pos="450"/>
        <p:guide orient="horz" pos="936"/>
        <p:guide orient="horz" pos="3936"/>
        <p:guide orient="horz" pos="4247"/>
        <p:guide orient="horz" pos="3713"/>
        <p:guide orient="horz" pos="4023"/>
        <p:guide pos="204"/>
        <p:guide pos="5556"/>
        <p:guide pos="5489"/>
        <p:guide pos="412"/>
        <p:guide pos="292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188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68F88C59-319B-4332-9A1D-2A62CFCB00D8}" type="datetimeFigureOut">
              <a:rPr lang="en-US" smtClean="0"/>
              <a:pPr/>
              <a:t>6/1/2021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B16A41B8-7DC3-4DB6-84E4-E105629EAA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406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GB" dirty="0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968B300D-05F0-4B43-940D-46DED5A791AD}" type="datetimeFigureOut">
              <a:rPr lang="en-GB" smtClean="0"/>
              <a:pPr/>
              <a:t>01/06/2021</a:t>
            </a:fld>
            <a:endParaRPr lang="en-GB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GB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9B26CD33-4337-4529-948A-94F6960B237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67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1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874894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5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1"/>
              <a:t>Click to edit Master title style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‹#›</a:t>
            </a:fld>
            <a:endParaRPr lang="en-GB" sz="900" dirty="0">
              <a:solidFill>
                <a:schemeClr val="bg2"/>
              </a:solidFill>
            </a:endParaRPr>
          </a:p>
        </p:txBody>
      </p:sp>
      <p:cxnSp>
        <p:nvCxnSpPr>
          <p:cNvPr id="49" name="Straight Connector 48"/>
          <p:cNvCxnSpPr/>
          <p:nvPr userDrawn="1"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 descr="SidelLogoRGB.pn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836" y="6483578"/>
            <a:ext cx="938152" cy="256947"/>
          </a:xfrm>
          <a:prstGeom prst="rect">
            <a:avLst/>
          </a:prstGeom>
        </p:spPr>
      </p:pic>
      <p:sp>
        <p:nvSpPr>
          <p:cNvPr id="9" name="Footer Placeholder 3"/>
          <p:cNvSpPr txBox="1">
            <a:spLocks/>
          </p:cNvSpPr>
          <p:nvPr userDrawn="1"/>
        </p:nvSpPr>
        <p:spPr>
          <a:xfrm>
            <a:off x="1378446" y="6471704"/>
            <a:ext cx="5509187" cy="138499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Title,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 June 2021</a:t>
            </a:fld>
            <a:r>
              <a:rPr lang="en-GB" sz="900" b="0" i="0" u="none" strike="noStrike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>
                <a:solidFill>
                  <a:schemeClr val="accent5"/>
                </a:solidFill>
                <a:latin typeface="+mn-lt"/>
              </a:rPr>
              <a:t>[</a:t>
            </a:r>
            <a:r>
              <a:rPr lang="en-US" dirty="0">
                <a:solidFill>
                  <a:schemeClr val="accent5"/>
                </a:solidFill>
                <a:latin typeface="+mn-lt"/>
              </a:rPr>
              <a:t>Public / Internal / Restricted / Highly confidential]</a:t>
            </a:r>
            <a:endParaRPr lang="en-GB" sz="9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5" name="MSIPCMContentMarking" descr="{&quot;HashCode&quot;:238713050,&quot;Placement&quot;:&quot;Footer&quot;,&quot;Top&quot;:521.6203,&quot;Left&quot;:333.911743,&quot;SlideWidth&quot;:720,&quot;SlideHeight&quot;:540}">
            <a:extLst>
              <a:ext uri="{FF2B5EF4-FFF2-40B4-BE49-F238E27FC236}">
                <a16:creationId xmlns:a16="http://schemas.microsoft.com/office/drawing/2014/main" id="{7AB33E9D-A1A4-4406-8E06-8745A359AEC4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17294596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jpeg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Objekt 2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9" name="think-cell Folie" r:id="rId4" imgW="360" imgH="360" progId="">
                  <p:embed/>
                </p:oleObj>
              </mc:Choice>
              <mc:Fallback>
                <p:oleObj name="think-cell Folie" r:id="rId4" imgW="360" imgH="360" progId="">
                  <p:embed/>
                  <p:pic>
                    <p:nvPicPr>
                      <p:cNvPr id="26" name="Objekt 2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Group 188"/>
          <p:cNvGraphicFramePr>
            <a:graphicFrameLocks noGrp="1"/>
          </p:cNvGraphicFramePr>
          <p:nvPr>
            <p:extLst/>
          </p:nvPr>
        </p:nvGraphicFramePr>
        <p:xfrm>
          <a:off x="651885" y="1743075"/>
          <a:ext cx="7997390" cy="3990181"/>
        </p:xfrm>
        <a:graphic>
          <a:graphicData uri="http://schemas.openxmlformats.org/drawingml/2006/table">
            <a:tbl>
              <a:tblPr/>
              <a:tblGrid>
                <a:gridCol w="3875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302">
                <a:tc>
                  <a:txBody>
                    <a:bodyPr/>
                    <a:lstStyle>
                      <a:lvl1pPr marL="190500" indent="-1905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</a:rPr>
                        <a:t>VALOR Y VENTAJAS</a:t>
                      </a:r>
                      <a:endParaRPr kumimoji="0" lang="es-E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MS PGothic" pitchFamily="34" charset="-128"/>
                        <a:cs typeface="+mn-cs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4B00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altLang="de-DE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DESCRIPCIÓN</a:t>
                      </a:r>
                      <a:endParaRPr kumimoji="0" lang="es-ES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2341">
                <a:tc>
                  <a:txBody>
                    <a:bodyPr/>
                    <a:lstStyle>
                      <a:lvl1pPr marL="180975" indent="-180975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Se ahorra un mínimo de un </a:t>
                      </a:r>
                      <a:r>
                        <a:rPr lang="en-US" sz="1200" b="1" dirty="0">
                          <a:solidFill>
                            <a:schemeClr val="accent4"/>
                          </a:solidFill>
                          <a:latin typeface="+mn-lt"/>
                        </a:rPr>
                        <a:t>15 %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en el consumo de energía gracias a las nuevas lámparas ECO en las Series 2. 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Mayor nivel de irradiación.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Adaptación sencilla.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Mejor distribución por zonas y mayor protección de los cuellos.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Estabilidad de proceso mejorada.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Tubo de cuarzo protegido mecánicamente.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Las capacidades de proceso siguen siendo universales.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endParaRPr lang="es-ES" sz="12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n-lt"/>
                        </a:rPr>
                        <a:t>Combine las lámparas ECO con el reflector superior del horno en las sopladoras Series 1 o Series 2 y obtenga </a:t>
                      </a:r>
                      <a:r>
                        <a:rPr lang="en-US" sz="1200" b="1" dirty="0">
                          <a:solidFill>
                            <a:schemeClr val="accent4"/>
                          </a:solidFill>
                          <a:latin typeface="+mn-lt"/>
                        </a:rPr>
                        <a:t>30 % de ahorro en energía</a:t>
                      </a:r>
                      <a:r>
                        <a:t>.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6000" marR="0" lvl="0" indent="-126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de-DE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Nuevos tipos de lámparas, sobre la base de tecnología comprobada, con dos alturas diferentes para ajustarse a</a:t>
                      </a:r>
                      <a:br/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al bastidor de paso progresivo original.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4 a 6 lámparas: 2 kW, 400 V, paso 19 mm.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Otras lámparas: 2 kW, 400 V, paso 14mm.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La gestión de la ventilación del horno está actualizada. Cuando la máquina se detiene, la ventilación se mantiene a un nivel estable (100 % durante 7 min) con el fin de evacuar las calorías acumuladas.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923330"/>
          </a:xfrm>
        </p:spPr>
        <p:txBody>
          <a:bodyPr/>
          <a:lstStyle/>
          <a:p>
            <a:r>
              <a:rPr dirty="0"/>
              <a:t>Reduzca el consumo </a:t>
            </a:r>
            <a:r>
              <a:rPr dirty="0" err="1"/>
              <a:t>eléctrico</a:t>
            </a:r>
            <a:r>
              <a:rPr dirty="0"/>
              <a:t> </a:t>
            </a:r>
            <a:r>
              <a:rPr lang="fr-FR" dirty="0" err="1"/>
              <a:t>hasta</a:t>
            </a:r>
            <a:r>
              <a:rPr lang="fr-FR" dirty="0"/>
              <a:t> en un 15%</a:t>
            </a:r>
            <a:endParaRPr lang="es-ES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51885" y="1435100"/>
            <a:ext cx="7997825" cy="307975"/>
          </a:xfrm>
        </p:spPr>
        <p:txBody>
          <a:bodyPr vert="horz" lIns="0" tIns="0" rIns="0" bIns="0" rtlCol="0">
            <a:spAutoFit/>
          </a:bodyPr>
          <a:lstStyle/>
          <a:p>
            <a:r>
              <a:rPr dirty="0"/>
              <a:t>Lámparas Eco en Series 2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651885" y="5862257"/>
            <a:ext cx="7972425" cy="418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0">
              <a:defRPr/>
            </a:pPr>
            <a:r>
              <a:rPr lang="es-ES" sz="800" kern="0" dirty="0">
                <a:solidFill>
                  <a:srgbClr val="000000"/>
                </a:solidFill>
              </a:rPr>
              <a:t>Valor: Optimización de costos, Sostenibilidad</a:t>
            </a:r>
          </a:p>
          <a:p>
            <a:pPr lvl="0"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Equipo: sopladoras Series 2</a:t>
            </a:r>
            <a:r>
              <a:rPr lang="en-US" sz="800" kern="0" dirty="0"/>
              <a:t> </a:t>
            </a:r>
            <a:r>
              <a:rPr lang="en-US" sz="800" kern="0" dirty="0" err="1"/>
              <a:t>excepto</a:t>
            </a:r>
            <a:r>
              <a:rPr lang="en-US" sz="800" kern="0" dirty="0"/>
              <a:t> la </a:t>
            </a:r>
            <a:r>
              <a:rPr lang="en-US" sz="800" kern="0" dirty="0" err="1"/>
              <a:t>versión</a:t>
            </a:r>
            <a:r>
              <a:rPr lang="en-US" sz="800" kern="0" dirty="0"/>
              <a:t> de </a:t>
            </a:r>
            <a:r>
              <a:rPr lang="en-US" sz="800" kern="0" dirty="0" err="1"/>
              <a:t>calentamiento</a:t>
            </a:r>
            <a:r>
              <a:rPr lang="en-US" sz="800" kern="0" dirty="0"/>
              <a:t> </a:t>
            </a:r>
            <a:r>
              <a:rPr lang="en-US" sz="800" kern="0"/>
              <a:t>fijo</a:t>
            </a:r>
            <a:endParaRPr kumimoji="0" lang="en-US" sz="8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Código de catálogo: 962</a:t>
            </a:r>
          </a:p>
        </p:txBody>
      </p:sp>
      <p:sp>
        <p:nvSpPr>
          <p:cNvPr id="6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0127" y="4581128"/>
            <a:ext cx="2935023" cy="919630"/>
          </a:xfrm>
          <a:prstGeom prst="rect">
            <a:avLst/>
          </a:prstGeom>
        </p:spPr>
      </p:pic>
      <p:sp>
        <p:nvSpPr>
          <p:cNvPr id="9" name="Rechteck 11">
            <a:extLst>
              <a:ext uri="{FF2B5EF4-FFF2-40B4-BE49-F238E27FC236}">
                <a16:creationId xmlns:a16="http://schemas.microsoft.com/office/drawing/2014/main" id="{F86B2008-124E-4A6B-A44F-10F1E9B6B1CA}"/>
              </a:ext>
            </a:extLst>
          </p:cNvPr>
          <p:cNvSpPr/>
          <p:nvPr/>
        </p:nvSpPr>
        <p:spPr>
          <a:xfrm>
            <a:off x="4771170" y="1743075"/>
            <a:ext cx="3878540" cy="400049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>
            <a:lvl1pPr marL="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90500" marR="0" lvl="0" indent="-1905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r>
              <a:rPr kumimoji="0" lang="de-CH" altLang="de-DE" sz="1400" b="1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DESCRIPCIÓN</a:t>
            </a:r>
            <a:endParaRPr kumimoji="0" lang="es-ES" altLang="de-DE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1E61DF8B-06BC-416C-B0E8-EBE2AFA07F3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5767" y="760340"/>
            <a:ext cx="828233" cy="83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84762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ARTICULATE_PROJECT_OPEN" val="0"/>
  <p:tag name="ARTICULATE_SLIDE_COUNT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LIOMT">
  <a:themeElements>
    <a:clrScheme name="Sidel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AD38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N-modele-new.potx" id="{63F86F24-1EED-41D3-90E6-59487835C019}" vid="{E4DD9F58-C7BE-4ED2-AAEB-88540AD62E8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Sidel-PPT-Template2014</Template>
  <TotalTime>0</TotalTime>
  <Words>68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Arial</vt:lpstr>
      <vt:lpstr>Calibri</vt:lpstr>
      <vt:lpstr>Wingdings</vt:lpstr>
      <vt:lpstr>LIOMT</vt:lpstr>
      <vt:lpstr>think-cell Folie</vt:lpstr>
      <vt:lpstr>Reduzca el consumo eléctrico hasta en un 15%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2016-08-25T09:02:12Z</dcterms:created>
  <dcterms:modified xsi:type="dcterms:W3CDTF">2021-06-01T11:20:09Z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30145709-605C-4531-AAAC-4EF06AD50932</vt:lpwstr>
  </property>
  <property fmtid="{D5CDD505-2E9C-101B-9397-08002B2CF9AE}" pid="3" name="ArticulatePath">
    <vt:lpwstr>Sidel_presentation_en</vt:lpwstr>
  </property>
  <property fmtid="{D5CDD505-2E9C-101B-9397-08002B2CF9AE}" pid="4" name="MSIP_Label_e35bb0a3-90cf-41a8-939e-500b35438edf_Enabled">
    <vt:lpwstr>True</vt:lpwstr>
  </property>
  <property fmtid="{D5CDD505-2E9C-101B-9397-08002B2CF9AE}" pid="5" name="MSIP_Label_e35bb0a3-90cf-41a8-939e-500b35438edf_SiteId">
    <vt:lpwstr>2390cbd1-e663-4321-bc93-ba298637ce52</vt:lpwstr>
  </property>
  <property fmtid="{D5CDD505-2E9C-101B-9397-08002B2CF9AE}" pid="6" name="MSIP_Label_e35bb0a3-90cf-41a8-939e-500b35438edf_Owner">
    <vt:lpwstr>107200@sidel.com</vt:lpwstr>
  </property>
  <property fmtid="{D5CDD505-2E9C-101B-9397-08002B2CF9AE}" pid="7" name="MSIP_Label_e35bb0a3-90cf-41a8-939e-500b35438edf_SetDate">
    <vt:lpwstr>2018-08-03T14:21:22.8075116+02:00</vt:lpwstr>
  </property>
  <property fmtid="{D5CDD505-2E9C-101B-9397-08002B2CF9AE}" pid="8" name="MSIP_Label_e35bb0a3-90cf-41a8-939e-500b35438edf_Name">
    <vt:lpwstr>Sidel-Confidential</vt:lpwstr>
  </property>
  <property fmtid="{D5CDD505-2E9C-101B-9397-08002B2CF9AE}" pid="9" name="MSIP_Label_e35bb0a3-90cf-41a8-939e-500b35438edf_Application">
    <vt:lpwstr>Microsoft Azure Information Protection</vt:lpwstr>
  </property>
  <property fmtid="{D5CDD505-2E9C-101B-9397-08002B2CF9AE}" pid="10" name="MSIP_Label_e35bb0a3-90cf-41a8-939e-500b35438edf_Extended_MSFT_Method">
    <vt:lpwstr>Automatic</vt:lpwstr>
  </property>
  <property fmtid="{D5CDD505-2E9C-101B-9397-08002B2CF9AE}" pid="11" name="MSIP_Label_94480757-a570-4f64-84e7-c5b3ffe9d573_Enabled">
    <vt:lpwstr>true</vt:lpwstr>
  </property>
  <property fmtid="{D5CDD505-2E9C-101B-9397-08002B2CF9AE}" pid="12" name="MSIP_Label_94480757-a570-4f64-84e7-c5b3ffe9d573_SetDate">
    <vt:lpwstr>2021-06-01T11:20:09Z</vt:lpwstr>
  </property>
  <property fmtid="{D5CDD505-2E9C-101B-9397-08002B2CF9AE}" pid="13" name="MSIP_Label_94480757-a570-4f64-84e7-c5b3ffe9d573_Method">
    <vt:lpwstr>Standard</vt:lpwstr>
  </property>
  <property fmtid="{D5CDD505-2E9C-101B-9397-08002B2CF9AE}" pid="14" name="MSIP_Label_94480757-a570-4f64-84e7-c5b3ffe9d573_Name">
    <vt:lpwstr>General</vt:lpwstr>
  </property>
  <property fmtid="{D5CDD505-2E9C-101B-9397-08002B2CF9AE}" pid="15" name="MSIP_Label_94480757-a570-4f64-84e7-c5b3ffe9d573_SiteId">
    <vt:lpwstr>2390cbd1-e663-4321-bc93-ba298637ce52</vt:lpwstr>
  </property>
  <property fmtid="{D5CDD505-2E9C-101B-9397-08002B2CF9AE}" pid="16" name="MSIP_Label_94480757-a570-4f64-84e7-c5b3ffe9d573_ActionId">
    <vt:lpwstr/>
  </property>
  <property fmtid="{D5CDD505-2E9C-101B-9397-08002B2CF9AE}" pid="17" name="MSIP_Label_94480757-a570-4f64-84e7-c5b3ffe9d573_ContentBits">
    <vt:lpwstr>2</vt:lpwstr>
  </property>
</Properties>
</file>