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59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6858000" cy="9144000"/>
  <p:custDataLst>
    <p:tags r:id="rId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450" userDrawn="1">
          <p15:clr>
            <a:srgbClr val="A4A3A4"/>
          </p15:clr>
        </p15:guide>
        <p15:guide id="2" orient="horz" pos="936" userDrawn="1">
          <p15:clr>
            <a:srgbClr val="A4A3A4"/>
          </p15:clr>
        </p15:guide>
        <p15:guide id="3" orient="horz" pos="3936" userDrawn="1">
          <p15:clr>
            <a:srgbClr val="A4A3A4"/>
          </p15:clr>
        </p15:guide>
        <p15:guide id="4" orient="horz" pos="4247" userDrawn="1">
          <p15:clr>
            <a:srgbClr val="A4A3A4"/>
          </p15:clr>
        </p15:guide>
        <p15:guide id="5" orient="horz" pos="3713" userDrawn="1">
          <p15:clr>
            <a:srgbClr val="A4A3A4"/>
          </p15:clr>
        </p15:guide>
        <p15:guide id="6" orient="horz" pos="4023" userDrawn="1">
          <p15:clr>
            <a:srgbClr val="A4A3A4"/>
          </p15:clr>
        </p15:guide>
        <p15:guide id="7" pos="204" userDrawn="1">
          <p15:clr>
            <a:srgbClr val="A4A3A4"/>
          </p15:clr>
        </p15:guide>
        <p15:guide id="8" pos="5556" userDrawn="1">
          <p15:clr>
            <a:srgbClr val="A4A3A4"/>
          </p15:clr>
        </p15:guide>
        <p15:guide id="9" pos="5489" userDrawn="1">
          <p15:clr>
            <a:srgbClr val="A4A3A4"/>
          </p15:clr>
        </p15:guide>
        <p15:guide id="10" pos="412" userDrawn="1">
          <p15:clr>
            <a:srgbClr val="A4A3A4"/>
          </p15:clr>
        </p15:guide>
        <p15:guide id="11" pos="29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2"/>
    <a:srgbClr val="D53D20"/>
    <a:srgbClr val="669914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8024" autoAdjust="0"/>
  </p:normalViewPr>
  <p:slideViewPr>
    <p:cSldViewPr snapToGrid="0" snapToObjects="1">
      <p:cViewPr varScale="1">
        <p:scale>
          <a:sx n="110" d="100"/>
          <a:sy n="110" d="100"/>
        </p:scale>
        <p:origin x="1680" y="114"/>
      </p:cViewPr>
      <p:guideLst>
        <p:guide orient="horz" pos="450"/>
        <p:guide orient="horz" pos="936"/>
        <p:guide orient="horz" pos="3936"/>
        <p:guide orient="horz" pos="4247"/>
        <p:guide orient="horz" pos="3713"/>
        <p:guide orient="horz" pos="4023"/>
        <p:guide pos="204"/>
        <p:guide pos="5556"/>
        <p:guide pos="5489"/>
        <p:guide pos="412"/>
        <p:guide pos="292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188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11/20/2020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0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GB" smtClean="0"/>
              <a:pPr/>
              <a:t>20/11/2020</a:t>
            </a:fld>
            <a:endParaRPr lang="en-GB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67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0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7489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4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 November 2020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73B4ED21-C805-49E3-875D-696985B67377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7294596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4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Group 188"/>
          <p:cNvGraphicFramePr>
            <a:graphicFrameLocks noGrp="1"/>
          </p:cNvGraphicFramePr>
          <p:nvPr>
            <p:extLst/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302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VALOR E VANTAGENS</a:t>
                      </a: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MS PGothic" pitchFamily="34" charset="-128"/>
                        <a:cs typeface="+mn-c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DESCRIÇÃO</a:t>
                      </a:r>
                      <a:endParaRPr kumimoji="0" lang="pt-BR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Economia do consumo de energia de pelo menos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15%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com as novas lâmpadas Eco nas Séries 2 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Nível de radiação aumentado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Ajuste fácil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Zoneamento mais eficaz e melhor proteção do gargalo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Estabilidade do processo aumentada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O tubo de quartzo é protegido mecanicamente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As capacidades do processo se conservam universais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endParaRPr lang="pt-BR" sz="12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Combinação de lâmpadas ECO com refletor no topo do forno nas Séries 1 ou nas Séries 2 e obtenção de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uma economia de energia de 30% 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Nono tipo de lâmpadas, baseadas em uma tecnologia comprovada, com duas alturas distintas para se ajustar </a:t>
                      </a:r>
                      <a:br>
                        <a:rPr dirty="0"/>
                      </a:b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ao passo progressivo do rack original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4 a 6 lâmpadas: 2kW 400V passo 19 mm 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Outras lâmpadas: 2kW 400V passo 14mm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 gerenciamento da ventilação do forno foi modernizado. Quando a máquina se imobiliza, a ventilação é mantida a nível estável (100% durante 7 minutos), com o intento de evacuar rapidamente as calorias acumuladas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900" dirty="0"/>
              <a:t>Economia de eletricidade de pelo menos 15%</a:t>
            </a:r>
            <a:endParaRPr lang="pt-BR" sz="29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4205" y="1435100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dirty="0"/>
              <a:t>Lâmpadas Eco nas Séries 2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lang="pt-BR" sz="800" kern="0" dirty="0">
                <a:solidFill>
                  <a:srgbClr val="000000"/>
                </a:solidFill>
              </a:rPr>
              <a:t>Valor: Otimização de custos, Sustentabilidade</a:t>
            </a:r>
          </a:p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Equipamento: Sopradoras Séries 2</a:t>
            </a:r>
            <a:r>
              <a:rPr lang="en-US" sz="800" kern="0" dirty="0"/>
              <a:t> </a:t>
            </a:r>
            <a:r>
              <a:rPr lang="en-US" sz="800" kern="0" dirty="0" err="1"/>
              <a:t>exceto</a:t>
            </a:r>
            <a:r>
              <a:rPr lang="en-US" sz="800" kern="0" dirty="0"/>
              <a:t> </a:t>
            </a:r>
            <a:r>
              <a:rPr lang="en-US" sz="800" kern="0" dirty="0" err="1"/>
              <a:t>versão</a:t>
            </a:r>
            <a:r>
              <a:rPr lang="en-US" sz="800" kern="0" dirty="0"/>
              <a:t> </a:t>
            </a:r>
            <a:r>
              <a:rPr lang="en-US" sz="800" kern="0" dirty="0" err="1"/>
              <a:t>calor</a:t>
            </a:r>
            <a:r>
              <a:rPr lang="en-US" sz="800" kern="0" dirty="0"/>
              <a:t> </a:t>
            </a:r>
            <a:r>
              <a:rPr lang="en-US" sz="800" kern="0"/>
              <a:t>configurado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Catálogo código: 962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509120"/>
            <a:ext cx="2935023" cy="919630"/>
          </a:xfrm>
          <a:prstGeom prst="rect">
            <a:avLst/>
          </a:prstGeom>
        </p:spPr>
      </p:pic>
      <p:sp>
        <p:nvSpPr>
          <p:cNvPr id="9" name="Rechteck 11">
            <a:extLst>
              <a:ext uri="{FF2B5EF4-FFF2-40B4-BE49-F238E27FC236}">
                <a16:creationId xmlns:a16="http://schemas.microsoft.com/office/drawing/2014/main" id="{2BE8BEF0-6FEA-46A2-8B56-74529EDF3AE0}"/>
              </a:ext>
            </a:extLst>
          </p:cNvPr>
          <p:cNvSpPr/>
          <p:nvPr/>
        </p:nvSpPr>
        <p:spPr>
          <a:xfrm>
            <a:off x="4768071" y="1743075"/>
            <a:ext cx="3872692" cy="396123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>
            <a:lvl1pPr marL="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de-DE" sz="1400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DESCRIÇÃO</a:t>
            </a:r>
            <a:endParaRPr kumimoji="0" lang="pt-BR" altLang="de-DE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F9B0E64-D36C-4350-8DEF-0780EE5815B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767" y="760340"/>
            <a:ext cx="828233" cy="83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2658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Sidel-PPT-Template2014</Template>
  <TotalTime>0</TotalTime>
  <Words>133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Wingdings</vt:lpstr>
      <vt:lpstr>LIOMT</vt:lpstr>
      <vt:lpstr>think-cell Folie</vt:lpstr>
      <vt:lpstr>Economia de eletricidade de pelo menos 15%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2016-08-25T09:02:12Z</dcterms:created>
  <dcterms:modified xsi:type="dcterms:W3CDTF">2020-11-20T11:14:07Z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30145709-605C-4531-AAAC-4EF06AD50932</vt:lpwstr>
  </property>
  <property fmtid="{D5CDD505-2E9C-101B-9397-08002B2CF9AE}" pid="3" name="ArticulatePath">
    <vt:lpwstr>Sidel_presentation_en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107200@sidel.com</vt:lpwstr>
  </property>
  <property fmtid="{D5CDD505-2E9C-101B-9397-08002B2CF9AE}" pid="7" name="MSIP_Label_94480757-a570-4f64-84e7-c5b3ffe9d573_SetDate">
    <vt:lpwstr>2019-10-10T15:26:33.2539753Z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2018-08-03T14:21:22.8075116+02:00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2018-08-03T14:21:22.8075116+02:00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