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3"/>
  </p:notesMasterIdLst>
  <p:handoutMasterIdLst>
    <p:handoutMasterId r:id="rId4"/>
  </p:handoutMasterIdLst>
  <p:sldIdLst>
    <p:sldId id="329"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showGuides="1">
      <p:cViewPr varScale="1">
        <p:scale>
          <a:sx n="82" d="100"/>
          <a:sy n="82" d="100"/>
        </p:scale>
        <p:origin x="1502" y="72"/>
      </p:cViewPr>
      <p:guideLst>
        <p:guide orient="horz" pos="2160"/>
        <p:guide pos="2880"/>
      </p:guideLst>
    </p:cSldViewPr>
  </p:slideViewPr>
  <p:notesTextViewPr>
    <p:cViewPr>
      <p:scale>
        <a:sx n="1" d="1"/>
        <a:sy n="1" d="1"/>
      </p:scale>
      <p:origin x="0" y="0"/>
    </p:cViewPr>
  </p:notesTextViewPr>
  <p:sorterViewPr>
    <p:cViewPr>
      <p:scale>
        <a:sx n="125" d="100"/>
        <a:sy n="125" d="100"/>
      </p:scale>
      <p:origin x="0" y="-9918"/>
    </p:cViewPr>
  </p:sorterViewPr>
  <p:notesViewPr>
    <p:cSldViewPr snapToGrid="0">
      <p:cViewPr>
        <p:scale>
          <a:sx n="125" d="100"/>
          <a:sy n="125" d="100"/>
        </p:scale>
        <p:origin x="-1932" y="20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13/08/2019</a:t>
            </a:fld>
            <a:endParaRPr lang="en-GB"/>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‹N°›</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13/08/2019</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‹N°›</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40"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424475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3.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9944"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en-US" noProof="1"/>
              <a:t>Click to edit Master title style</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z="900" dirty="0">
                <a:solidFill>
                  <a:schemeClr val="bg2"/>
                </a:solidFill>
              </a:rPr>
              <a:t>Page </a:t>
            </a:r>
            <a:fld id="{7873E190-40CF-412D-9604-1EFCEB1508B2}" type="slidenum">
              <a:rPr lang="en-GB" sz="900" smtClean="0">
                <a:solidFill>
                  <a:schemeClr val="bg2"/>
                </a:solidFill>
              </a:rPr>
              <a:pPr/>
              <a:t>‹N°›</a:t>
            </a:fld>
            <a:endParaRPr lang="en-GB" sz="900" dirty="0">
              <a:solidFill>
                <a:schemeClr val="bg2"/>
              </a:solidFill>
            </a:endParaRPr>
          </a:p>
        </p:txBody>
      </p:sp>
      <p:cxnSp>
        <p:nvCxnSpPr>
          <p:cNvPr id="49" name="Straight Connector 48"/>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pic>
        <p:nvPicPr>
          <p:cNvPr id="12" name="Immagine 11" descr="SidelLogoRGB.png"/>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724836" y="6483578"/>
            <a:ext cx="938152" cy="256947"/>
          </a:xfrm>
          <a:prstGeom prst="rect">
            <a:avLst/>
          </a:prstGeom>
        </p:spPr>
      </p:pic>
      <p:sp>
        <p:nvSpPr>
          <p:cNvPr id="9" name="Footer Placeholder 3"/>
          <p:cNvSpPr txBox="1">
            <a:spLocks/>
          </p:cNvSpPr>
          <p:nvPr userDrawn="1"/>
        </p:nvSpPr>
        <p:spPr>
          <a:xfrm>
            <a:off x="1378446" y="6471704"/>
            <a:ext cx="5509187" cy="138499"/>
          </a:xfrm>
          <a:prstGeom prst="rect">
            <a:avLst/>
          </a:prstGeom>
        </p:spPr>
        <p:txBody>
          <a:bodyPr wrap="squar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baseline="0" dirty="0">
                <a:solidFill>
                  <a:schemeClr val="bg2"/>
                </a:solidFill>
                <a:latin typeface="+mn-lt"/>
                <a:ea typeface="+mn-ea"/>
                <a:cs typeface="+mn-cs"/>
              </a:rPr>
              <a:t>Title, </a:t>
            </a:r>
            <a:fld id="{AF6A7A01-F0BB-4441-BAB9-3E7CB064C4A1}" type="datetime4">
              <a:rPr lang="en-GB" sz="900" b="0" i="0" u="none" strike="noStrike" kern="1200" baseline="0" smtClean="0">
                <a:solidFill>
                  <a:schemeClr val="bg2"/>
                </a:solidFill>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 August 2019</a:t>
            </a:fld>
            <a:r>
              <a:rPr lang="en-GB" sz="900" b="0" i="0" u="none" strike="noStrike" kern="1200" baseline="0" dirty="0">
                <a:solidFill>
                  <a:schemeClr val="tx2"/>
                </a:solidFill>
                <a:latin typeface="+mn-lt"/>
                <a:ea typeface="+mn-ea"/>
                <a:cs typeface="+mn-cs"/>
              </a:rPr>
              <a:t> </a:t>
            </a:r>
            <a:r>
              <a:rPr lang="en-GB" dirty="0">
                <a:solidFill>
                  <a:schemeClr val="accent5"/>
                </a:solidFill>
                <a:latin typeface="+mn-lt"/>
              </a:rPr>
              <a:t>[</a:t>
            </a:r>
            <a:r>
              <a:rPr lang="en-US" dirty="0">
                <a:solidFill>
                  <a:schemeClr val="accent5"/>
                </a:solidFill>
                <a:latin typeface="+mn-lt"/>
              </a:rPr>
              <a:t>Public / Internal / Restricted / Highly confidential]</a:t>
            </a:r>
            <a:endParaRPr lang="en-GB" sz="900" dirty="0">
              <a:solidFill>
                <a:schemeClr val="bg2"/>
              </a:solidFill>
              <a:latin typeface="+mn-lt"/>
            </a:endParaRPr>
          </a:p>
        </p:txBody>
      </p:sp>
      <p:sp>
        <p:nvSpPr>
          <p:cNvPr id="4" name="MSIPCMContentMarking" descr="{&quot;HashCode&quot;:238713050,&quot;Placement&quot;:&quot;Footer&quot;}">
            <a:extLst>
              <a:ext uri="{FF2B5EF4-FFF2-40B4-BE49-F238E27FC236}">
                <a16:creationId xmlns:a16="http://schemas.microsoft.com/office/drawing/2014/main" id="{5772E6FD-A766-41D5-81C4-9A316187AB3C}"/>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2952489885"/>
      </p:ext>
    </p:extLst>
  </p:cSld>
  <p:clrMap bg1="dk1" tx1="lt1" bg2="dk2" tx2="lt2" accent1="accent1" accent2="accent2" accent3="accent3" accent4="accent4" accent5="accent5" accent6="accent6" hlink="hlink" folHlink="folHlink"/>
  <p:sldLayoutIdLst>
    <p:sldLayoutId id="2147483726"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8178" name="Object 2"/>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3256" name="think-cell Folie" r:id="rId4" imgW="270" imgH="270" progId="">
                  <p:embed/>
                </p:oleObj>
              </mc:Choice>
              <mc:Fallback>
                <p:oleObj name="think-cell Folie" r:id="rId4" imgW="270" imgH="270" progId="">
                  <p:embed/>
                  <p:pic>
                    <p:nvPicPr>
                      <p:cNvPr id="17817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Group 188"/>
          <p:cNvGraphicFramePr>
            <a:graphicFrameLocks noGrp="1"/>
          </p:cNvGraphicFramePr>
          <p:nvPr>
            <p:extLst/>
          </p:nvPr>
        </p:nvGraphicFramePr>
        <p:xfrm>
          <a:off x="4499992" y="1743075"/>
          <a:ext cx="4122100" cy="3990181"/>
        </p:xfrm>
        <a:graphic>
          <a:graphicData uri="http://schemas.openxmlformats.org/drawingml/2006/table">
            <a:tbl>
              <a:tblPr/>
              <a:tblGrid>
                <a:gridCol w="244900">
                  <a:extLst>
                    <a:ext uri="{9D8B030D-6E8A-4147-A177-3AD203B41FA5}">
                      <a16:colId xmlns:a16="http://schemas.microsoft.com/office/drawing/2014/main" val="20000"/>
                    </a:ext>
                  </a:extLst>
                </a:gridCol>
                <a:gridCol w="3877200">
                  <a:extLst>
                    <a:ext uri="{9D8B030D-6E8A-4147-A177-3AD203B41FA5}">
                      <a16:colId xmlns:a16="http://schemas.microsoft.com/office/drawing/2014/main" val="20001"/>
                    </a:ext>
                  </a:extLst>
                </a:gridCol>
              </a:tblGrid>
              <a:tr h="324302">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endParaRPr kumimoji="0" lang="en-GB" altLang="de-DE" sz="1600" b="0" i="0" u="none" strike="noStrike" cap="none" normalizeH="0" baseline="0" dirty="0">
                        <a:ln>
                          <a:noFill/>
                        </a:ln>
                        <a:solidFill>
                          <a:schemeClr val="bg1"/>
                        </a:solidFill>
                        <a:effectLst/>
                        <a:latin typeface="Arial" charset="0"/>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r>
                        <a:rPr kumimoji="0" lang="de-CH" altLang="de-DE" sz="1400" b="1" i="0" u="none" strike="noStrike" cap="none" normalizeH="0" baseline="0" noProof="1">
                          <a:ln>
                            <a:noFill/>
                          </a:ln>
                          <a:solidFill>
                            <a:schemeClr val="bg1"/>
                          </a:solidFill>
                          <a:effectLst/>
                          <a:latin typeface="Arial" charset="0"/>
                        </a:rPr>
                        <a:t>BESCHREIBUNG</a:t>
                      </a:r>
                      <a:endParaRPr kumimoji="0" lang="de-DE" altLang="de-DE" sz="1400" b="0" i="0" u="none" strike="noStrike" cap="none" normalizeH="0" baseline="0" dirty="0">
                        <a:ln>
                          <a:noFill/>
                        </a:ln>
                        <a:solidFill>
                          <a:schemeClr val="bg1"/>
                        </a:solidFill>
                        <a:effectLst/>
                        <a:latin typeface="Arial" charset="0"/>
                        <a:cs typeface="Arial" charset="0"/>
                      </a:endParaRPr>
                    </a:p>
                  </a:txBody>
                  <a:tcPr marL="108011" marR="108011" marT="72000" marB="7200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extLst>
                  <a:ext uri="{0D108BD9-81ED-4DB2-BD59-A6C34878D82A}">
                    <a16:rowId xmlns:a16="http://schemas.microsoft.com/office/drawing/2014/main" val="10000"/>
                  </a:ext>
                </a:extLst>
              </a:tr>
              <a:tr h="3602341">
                <a:tc>
                  <a:txBody>
                    <a:bodyPr/>
                    <a:lstStyle/>
                    <a:p>
                      <a:pPr marL="126000" marR="0" lvl="0" indent="-126000" algn="l" defTabSz="914400" rtl="0" eaLnBrk="1" fontAlgn="base" latinLnBrk="0" hangingPunct="1">
                        <a:lnSpc>
                          <a:spcPct val="100000"/>
                        </a:lnSpc>
                        <a:spcBef>
                          <a:spcPts val="300"/>
                        </a:spcBef>
                        <a:spcAft>
                          <a:spcPts val="0"/>
                        </a:spcAft>
                        <a:buClr>
                          <a:schemeClr val="folHlink"/>
                        </a:buClr>
                        <a:buSzTx/>
                        <a:buFont typeface="Wingdings" pitchFamily="2" charset="2"/>
                        <a:buChar char="§"/>
                        <a:tabLst>
                          <a:tab pos="2974975" algn="l"/>
                          <a:tab pos="3151188" algn="l"/>
                        </a:tabLst>
                        <a:defRPr/>
                      </a:pPr>
                      <a:endParaRPr kumimoji="0" lang="de-DE" altLang="de-DE" sz="1400" b="0" i="0" u="none" strike="noStrike" cap="none" normalizeH="0" baseline="0" noProof="1">
                        <a:ln>
                          <a:noFill/>
                        </a:ln>
                        <a:solidFill>
                          <a:schemeClr val="tx1"/>
                        </a:solidFill>
                        <a:effectLst/>
                        <a:latin typeface="Arial" charset="0"/>
                        <a:ea typeface="+mn-ea"/>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lang="en-US" sz="1200" b="0" i="0" dirty="0">
                          <a:solidFill>
                            <a:schemeClr val="tx1"/>
                          </a:solidFill>
                          <a:effectLst/>
                          <a:latin typeface="+mn-lt"/>
                        </a:rPr>
                        <a:t>Sidel's patentierter Bottle Switch™ verbessert die Flexibilität der Blasformanlagen durch kürzere Formumrüstzeiten auf weniger als eine Minute, wodurch die Stehzeit um die Hälfte reduziert wird. Diese halbautomatische Lösung ist für die Bediener einfach und ohne Werkzeug umzusetzen.</a:t>
                      </a:r>
                      <a:endParaRPr kumimoji="0" lang="de-DE" sz="1200" b="0" i="0" u="none" strike="noStrike" kern="1200" cap="none" spc="0" normalizeH="0" baseline="0" noProof="0" dirty="0">
                        <a:ln>
                          <a:noFill/>
                        </a:ln>
                        <a:solidFill>
                          <a:srgbClr val="000000"/>
                        </a:solidFill>
                        <a:effectLst/>
                        <a:uLnTx/>
                        <a:uFillTx/>
                        <a:latin typeface="+mn-lt"/>
                        <a:ea typeface="+mn-ea"/>
                        <a:cs typeface="+mn-cs"/>
                      </a:endParaRP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mn-lt"/>
                        </a:rPr>
                        <a:t>Bottle Switch™  ist in 5 verschiedenen Packs erhältlich, und passt sich so den jeweiligen Kundenbedürfnissen an.</a:t>
                      </a:r>
                    </a:p>
                    <a:p>
                      <a:pPr marL="182563" marR="0" lvl="0" indent="-182563" algn="l" defTabSz="914400" rtl="0" eaLnBrk="1" fontAlgn="auto" latinLnBrk="0" hangingPunct="1">
                        <a:lnSpc>
                          <a:spcPct val="100000"/>
                        </a:lnSpc>
                        <a:spcBef>
                          <a:spcPts val="300"/>
                        </a:spcBef>
                        <a:spcAft>
                          <a:spcPts val="0"/>
                        </a:spcAft>
                        <a:buClr>
                          <a:schemeClr val="folHlink"/>
                        </a:buClr>
                        <a:buSzTx/>
                        <a:buFont typeface="Wingdings" pitchFamily="2" charset="2"/>
                        <a:buChar char="§"/>
                        <a:tabLst/>
                        <a:defRPr/>
                      </a:pPr>
                      <a:r>
                        <a:rPr lang="en-US" sz="1200" b="0" noProof="0" dirty="0">
                          <a:solidFill>
                            <a:schemeClr val="tx1"/>
                          </a:solidFill>
                          <a:latin typeface="+mn-lt"/>
                        </a:rPr>
                        <a:t>Dieser Pack 2 enthält die Formgehäuse-Umrüstung</a:t>
                      </a:r>
                    </a:p>
                    <a:p>
                      <a:pPr marL="182563" marR="0" lvl="0" indent="-182563" algn="l" defTabSz="914400" rtl="0" eaLnBrk="1" fontAlgn="auto" latinLnBrk="0" hangingPunct="1">
                        <a:lnSpc>
                          <a:spcPct val="100000"/>
                        </a:lnSpc>
                        <a:spcBef>
                          <a:spcPts val="300"/>
                        </a:spcBef>
                        <a:spcAft>
                          <a:spcPts val="0"/>
                        </a:spcAft>
                        <a:buClr>
                          <a:schemeClr val="folHlink"/>
                        </a:buClr>
                        <a:buSzTx/>
                        <a:buFont typeface="Wingdings" pitchFamily="2" charset="2"/>
                        <a:buChar char="§"/>
                        <a:tabLst/>
                        <a:defRPr/>
                      </a:pPr>
                      <a:endParaRPr lang="de-DE" sz="1200" b="0" noProof="0" dirty="0">
                        <a:solidFill>
                          <a:schemeClr val="tx1"/>
                        </a:solidFill>
                        <a:latin typeface="+mn-lt"/>
                        <a:ea typeface="+mn-ea"/>
                        <a:cs typeface="+mn-cs"/>
                      </a:endParaRPr>
                    </a:p>
                  </a:txBody>
                  <a:tcPr marL="108011" marR="108011" marT="72000" marB="7200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78196" name="Title 1"/>
          <p:cNvSpPr>
            <a:spLocks noGrp="1"/>
          </p:cNvSpPr>
          <p:nvPr>
            <p:ph type="title"/>
          </p:nvPr>
        </p:nvSpPr>
        <p:spPr/>
        <p:txBody>
          <a:bodyPr/>
          <a:lstStyle/>
          <a:p>
            <a:r>
              <a:rPr lang="fr-FR" altLang="fr-FR" noProof="1"/>
              <a:t>Bedeutend verkürzte Umrüstzeiten</a:t>
            </a:r>
            <a:endParaRPr lang="fr-FR" b="0" noProof="1"/>
          </a:p>
        </p:txBody>
      </p:sp>
      <p:sp>
        <p:nvSpPr>
          <p:cNvPr id="178197" name="Text Placeholder 2"/>
          <p:cNvSpPr>
            <a:spLocks noGrp="1"/>
          </p:cNvSpPr>
          <p:nvPr>
            <p:ph type="body" sz="quarter" idx="4294967295"/>
          </p:nvPr>
        </p:nvSpPr>
        <p:spPr>
          <a:xfrm>
            <a:off x="642938" y="1432459"/>
            <a:ext cx="7997825" cy="276999"/>
          </a:xfrm>
        </p:spPr>
        <p:txBody>
          <a:bodyPr>
            <a:spAutoFit/>
          </a:bodyPr>
          <a:lstStyle/>
          <a:p>
            <a:r>
              <a:rPr lang="fr-FR" noProof="1"/>
              <a:t>Bottle Switch™ Series 2 – Pack 2</a:t>
            </a:r>
          </a:p>
        </p:txBody>
      </p:sp>
      <p:sp>
        <p:nvSpPr>
          <p:cNvPr id="6" name="BainBulletsConfiguration" hidden="1"/>
          <p:cNvSpPr txBox="1"/>
          <p:nvPr/>
        </p:nvSpPr>
        <p:spPr>
          <a:xfrm>
            <a:off x="12700" y="12700"/>
            <a:ext cx="0" cy="15875"/>
          </a:xfrm>
          <a:prstGeom prst="rect">
            <a:avLst/>
          </a:prstGeom>
          <a:noFill/>
        </p:spPr>
        <p:txBody>
          <a:bodyPr wrap="none" lIns="0" tIns="0" rIns="0" bIns="0">
            <a:spAutoFit/>
          </a:bodyPr>
          <a:lstStyle/>
          <a:p>
            <a:pPr marL="0" marR="0" lvl="0" indent="0" algn="l" defTabSz="914400" rtl="0" eaLnBrk="1" fontAlgn="auto" latinLnBrk="0" hangingPunct="1">
              <a:lnSpc>
                <a:spcPct val="100000"/>
              </a:lnSpc>
              <a:spcBef>
                <a:spcPts val="0"/>
              </a:spcBef>
              <a:spcAft>
                <a:spcPts val="0"/>
              </a:spcAft>
              <a:buClr>
                <a:srgbClr val="E64B00"/>
              </a:buClr>
              <a:buSzTx/>
              <a:buFontTx/>
              <a:buNone/>
              <a:tabLst/>
              <a:defRPr/>
            </a:pPr>
            <a:endParaRPr kumimoji="0" lang="en-US" sz="100" b="0" i="0" u="none" strike="noStrike" kern="1200" cap="none" spc="0" normalizeH="0" baseline="0" noProof="0" dirty="0" err="1">
              <a:ln>
                <a:noFill/>
              </a:ln>
              <a:solidFill>
                <a:srgbClr val="FFFFFF"/>
              </a:solidFill>
              <a:effectLst/>
              <a:uLnTx/>
              <a:uFillTx/>
              <a:latin typeface="Arial"/>
              <a:ea typeface="+mn-ea"/>
              <a:cs typeface="+mn-cs"/>
            </a:endParaRPr>
          </a:p>
        </p:txBody>
      </p:sp>
      <p:pic>
        <p:nvPicPr>
          <p:cNvPr id="178200" name="Picture 3"/>
          <p:cNvPicPr>
            <a:picLocks noChangeAspect="1" noChangeArrowheads="1"/>
          </p:cNvPicPr>
          <p:nvPr/>
        </p:nvPicPr>
        <p:blipFill>
          <a:blip r:embed="rId6" cstate="print"/>
          <a:srcRect l="10979" t="6013" r="10979" b="6013"/>
          <a:stretch>
            <a:fillRect/>
          </a:stretch>
        </p:blipFill>
        <p:spPr bwMode="auto">
          <a:xfrm>
            <a:off x="5861050" y="4246563"/>
            <a:ext cx="1703388" cy="1377950"/>
          </a:xfrm>
          <a:prstGeom prst="rect">
            <a:avLst/>
          </a:prstGeom>
          <a:noFill/>
          <a:ln w="9525">
            <a:noFill/>
            <a:miter lim="800000"/>
            <a:headEnd/>
            <a:tailEnd/>
          </a:ln>
        </p:spPr>
      </p:pic>
      <p:graphicFrame>
        <p:nvGraphicFramePr>
          <p:cNvPr id="10" name="Group 188"/>
          <p:cNvGraphicFramePr>
            <a:graphicFrameLocks noGrp="1"/>
          </p:cNvGraphicFramePr>
          <p:nvPr>
            <p:extLst/>
          </p:nvPr>
        </p:nvGraphicFramePr>
        <p:xfrm>
          <a:off x="647700" y="1740038"/>
          <a:ext cx="3854076" cy="3993218"/>
        </p:xfrm>
        <a:graphic>
          <a:graphicData uri="http://schemas.openxmlformats.org/drawingml/2006/table">
            <a:tbl>
              <a:tblPr/>
              <a:tblGrid>
                <a:gridCol w="3854076">
                  <a:extLst>
                    <a:ext uri="{9D8B030D-6E8A-4147-A177-3AD203B41FA5}">
                      <a16:colId xmlns:a16="http://schemas.microsoft.com/office/drawing/2014/main" val="20000"/>
                    </a:ext>
                  </a:extLst>
                </a:gridCol>
              </a:tblGrid>
              <a:tr h="422792">
                <a:tc>
                  <a:txBody>
                    <a:bodyPr/>
                    <a:lstStyle>
                      <a:lvl1pPr marL="190500" indent="-190500" algn="l" defTabSz="914400" rtl="0" eaLnBrk="0" latinLnBrk="0" hangingPunct="0">
                        <a:spcBef>
                          <a:spcPct val="20000"/>
                        </a:spcBef>
                        <a:defRPr sz="1800" kern="1200">
                          <a:solidFill>
                            <a:schemeClr val="tx1"/>
                          </a:solidFill>
                          <a:latin typeface="Arial" charset="0"/>
                        </a:defRPr>
                      </a:lvl1pPr>
                      <a:lvl2pPr marL="742950" indent="-285750" algn="l" defTabSz="914400" rtl="0" eaLnBrk="0" latinLnBrk="0" hangingPunct="0">
                        <a:spcBef>
                          <a:spcPts val="1200"/>
                        </a:spcBef>
                        <a:buClr>
                          <a:srgbClr val="E64B00"/>
                        </a:buClr>
                        <a:buFont typeface="Wingdings" pitchFamily="2" charset="2"/>
                        <a:defRPr sz="1600" kern="1200">
                          <a:solidFill>
                            <a:schemeClr val="tx1"/>
                          </a:solidFill>
                          <a:latin typeface="Arial" charset="0"/>
                        </a:defRPr>
                      </a:lvl2pPr>
                      <a:lvl3pPr marL="1143000" indent="-228600" algn="l" defTabSz="914400" rtl="0" eaLnBrk="0" latinLnBrk="0" hangingPunct="0">
                        <a:buClr>
                          <a:srgbClr val="E64B00"/>
                        </a:buClr>
                        <a:buFont typeface="Wingdings" pitchFamily="2" charset="2"/>
                        <a:defRPr sz="1400" kern="1200">
                          <a:solidFill>
                            <a:schemeClr val="tx1"/>
                          </a:solidFill>
                          <a:latin typeface="Arial" charset="0"/>
                        </a:defRPr>
                      </a:lvl3pPr>
                      <a:lvl4pPr marL="1600200" indent="-228600" algn="l" defTabSz="914400" rtl="0" eaLnBrk="0" latinLnBrk="0" hangingPunct="0">
                        <a:buFont typeface="Wingdings" pitchFamily="2" charset="2"/>
                        <a:defRPr sz="1400" kern="1200">
                          <a:solidFill>
                            <a:schemeClr val="tx1"/>
                          </a:solidFill>
                          <a:latin typeface="Arial" charset="0"/>
                        </a:defRPr>
                      </a:lvl4pPr>
                      <a:lvl5pPr marL="2057400" indent="-228600" algn="l" defTabSz="914400" rtl="0" eaLnBrk="0" latinLnBrk="0" hangingPunct="0">
                        <a:buFont typeface="Wingdings" pitchFamily="2" charset="2"/>
                        <a:defRPr sz="1400" kern="1200">
                          <a:solidFill>
                            <a:schemeClr val="tx1"/>
                          </a:solidFill>
                          <a:latin typeface="Arial" charset="0"/>
                        </a:defRPr>
                      </a:lvl5pPr>
                      <a:lvl6pPr marL="25146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6pPr>
                      <a:lvl7pPr marL="29718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7pPr>
                      <a:lvl8pPr marL="34290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8pPr>
                      <a:lvl9pPr marL="38862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9pPr>
                    </a:lstStyle>
                    <a:p>
                      <a:pPr marL="0" marR="0" lvl="0" indent="0" algn="l" defTabSz="914400" rtl="0" eaLnBrk="1" fontAlgn="auto" latinLnBrk="0" hangingPunct="1">
                        <a:lnSpc>
                          <a:spcPct val="15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Arial"/>
                          <a:ea typeface="+mn-ea"/>
                          <a:cs typeface="+mn-cs"/>
                        </a:rPr>
                        <a:t>NUTZEN UND VORTEILE</a:t>
                      </a:r>
                      <a:endParaRPr kumimoji="0" lang="de-DE" sz="1400" b="1" i="0" u="none" strike="noStrike" kern="1200" cap="none" spc="0" normalizeH="0" baseline="0" noProof="0" dirty="0">
                        <a:ln>
                          <a:noFill/>
                        </a:ln>
                        <a:solidFill>
                          <a:srgbClr val="FFFFFF"/>
                        </a:solidFill>
                        <a:effectLst/>
                        <a:uLnTx/>
                        <a:uFillTx/>
                        <a:latin typeface="Arial"/>
                        <a:ea typeface="MS PGothic" pitchFamily="34" charset="-128"/>
                        <a:cs typeface="+mn-cs"/>
                      </a:endParaRPr>
                    </a:p>
                  </a:txBody>
                  <a:tcPr marL="108011" marR="108011" marT="72025" marB="36008" horzOverflow="overflow">
                    <a:lnL w="12700" cap="flat" cmpd="sng" algn="ctr">
                      <a:solidFill>
                        <a:srgbClr val="E64B00"/>
                      </a:solidFill>
                      <a:prstDash val="solid"/>
                      <a:round/>
                      <a:headEnd type="none" w="med" len="med"/>
                      <a:tailEnd type="none" w="med" len="med"/>
                    </a:lnL>
                    <a:lnR w="12700" cap="flat" cmpd="sng" algn="ctr">
                      <a:solidFill>
                        <a:srgbClr val="E64B00"/>
                      </a:solidFill>
                      <a:prstDash val="solid"/>
                      <a:round/>
                      <a:headEnd type="none" w="med" len="med"/>
                      <a:tailEnd type="none" w="med" len="med"/>
                    </a:lnR>
                    <a:lnT w="12700" cap="flat" cmpd="sng" algn="ctr">
                      <a:solidFill>
                        <a:srgbClr val="E64B00"/>
                      </a:solidFill>
                      <a:prstDash val="solid"/>
                      <a:round/>
                      <a:headEnd type="none" w="med" len="med"/>
                      <a:tailEnd type="none" w="med" len="med"/>
                    </a:lnT>
                    <a:lnB w="12700" cap="flat" cmpd="sng" algn="ctr">
                      <a:solidFill>
                        <a:srgbClr val="E64B00"/>
                      </a:solidFill>
                      <a:prstDash val="solid"/>
                      <a:round/>
                      <a:headEnd type="none" w="med" len="med"/>
                      <a:tailEnd type="none" w="med" len="med"/>
                    </a:lnB>
                    <a:lnTlToBr>
                      <a:noFill/>
                    </a:lnTlToBr>
                    <a:lnBlToTr>
                      <a:noFill/>
                    </a:lnBlToTr>
                    <a:solidFill>
                      <a:srgbClr val="E64B00"/>
                    </a:solidFill>
                  </a:tcPr>
                </a:tc>
                <a:extLst>
                  <a:ext uri="{0D108BD9-81ED-4DB2-BD59-A6C34878D82A}">
                    <a16:rowId xmlns:a16="http://schemas.microsoft.com/office/drawing/2014/main" val="10000"/>
                  </a:ext>
                </a:extLst>
              </a:tr>
              <a:tr h="3570426">
                <a:tc>
                  <a:txBody>
                    <a:bodyPr/>
                    <a:lstStyle>
                      <a:lvl1pPr marL="180975" indent="-180975" algn="l" defTabSz="914400" rtl="0" eaLnBrk="0" latinLnBrk="0" hangingPunct="0">
                        <a:spcBef>
                          <a:spcPct val="20000"/>
                        </a:spcBef>
                        <a:defRPr sz="1800" kern="1200">
                          <a:solidFill>
                            <a:schemeClr val="tx1"/>
                          </a:solidFill>
                          <a:latin typeface="Arial" charset="0"/>
                        </a:defRPr>
                      </a:lvl1pPr>
                      <a:lvl2pPr marL="742950" indent="-285750" algn="l" defTabSz="914400" rtl="0" eaLnBrk="0" latinLnBrk="0" hangingPunct="0">
                        <a:spcBef>
                          <a:spcPts val="1200"/>
                        </a:spcBef>
                        <a:buClr>
                          <a:srgbClr val="E64B00"/>
                        </a:buClr>
                        <a:buFont typeface="Wingdings" pitchFamily="2" charset="2"/>
                        <a:defRPr sz="1600" kern="1200">
                          <a:solidFill>
                            <a:schemeClr val="tx1"/>
                          </a:solidFill>
                          <a:latin typeface="Arial" charset="0"/>
                        </a:defRPr>
                      </a:lvl2pPr>
                      <a:lvl3pPr marL="1143000" indent="-228600" algn="l" defTabSz="914400" rtl="0" eaLnBrk="0" latinLnBrk="0" hangingPunct="0">
                        <a:buClr>
                          <a:srgbClr val="E64B00"/>
                        </a:buClr>
                        <a:buFont typeface="Wingdings" pitchFamily="2" charset="2"/>
                        <a:defRPr sz="1400" kern="1200">
                          <a:solidFill>
                            <a:schemeClr val="tx1"/>
                          </a:solidFill>
                          <a:latin typeface="Arial" charset="0"/>
                        </a:defRPr>
                      </a:lvl3pPr>
                      <a:lvl4pPr marL="1600200" indent="-228600" algn="l" defTabSz="914400" rtl="0" eaLnBrk="0" latinLnBrk="0" hangingPunct="0">
                        <a:buFont typeface="Wingdings" pitchFamily="2" charset="2"/>
                        <a:defRPr sz="1400" kern="1200">
                          <a:solidFill>
                            <a:schemeClr val="tx1"/>
                          </a:solidFill>
                          <a:latin typeface="Arial" charset="0"/>
                        </a:defRPr>
                      </a:lvl4pPr>
                      <a:lvl5pPr marL="2057400" indent="-228600" algn="l" defTabSz="914400" rtl="0" eaLnBrk="0" latinLnBrk="0" hangingPunct="0">
                        <a:buFont typeface="Wingdings" pitchFamily="2" charset="2"/>
                        <a:defRPr sz="1400" kern="1200">
                          <a:solidFill>
                            <a:schemeClr val="tx1"/>
                          </a:solidFill>
                          <a:latin typeface="Arial" charset="0"/>
                        </a:defRPr>
                      </a:lvl5pPr>
                      <a:lvl6pPr marL="25146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6pPr>
                      <a:lvl7pPr marL="29718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7pPr>
                      <a:lvl8pPr marL="34290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8pPr>
                      <a:lvl9pPr marL="3886200" indent="-228600" algn="l" defTabSz="914400" rtl="0" eaLnBrk="0" fontAlgn="base" latinLnBrk="0" hangingPunct="0">
                        <a:spcBef>
                          <a:spcPct val="0"/>
                        </a:spcBef>
                        <a:spcAft>
                          <a:spcPct val="0"/>
                        </a:spcAft>
                        <a:buFont typeface="Wingdings" pitchFamily="2" charset="2"/>
                        <a:defRPr sz="1400" kern="1200">
                          <a:solidFill>
                            <a:schemeClr val="tx1"/>
                          </a:solidFill>
                          <a:latin typeface="Arial" charset="0"/>
                        </a:defRPr>
                      </a:lvl9pPr>
                    </a:lstStyle>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a:ln>
                            <a:noFill/>
                          </a:ln>
                          <a:solidFill>
                            <a:srgbClr val="000000"/>
                          </a:solidFill>
                          <a:effectLst/>
                          <a:uLnTx/>
                          <a:uFillTx/>
                          <a:latin typeface="Arial"/>
                          <a:ea typeface="+mn-ea"/>
                          <a:cs typeface="+mn-cs"/>
                        </a:rPr>
                        <a:t>Leistungsvermögen: </a:t>
                      </a:r>
                      <a:r>
                        <a:rPr kumimoji="0" lang="de-DE" sz="1200" b="1" i="0" u="none" strike="noStrike" kern="1200" cap="none" spc="0" normalizeH="0" baseline="0" noProof="0" dirty="0">
                          <a:ln>
                            <a:noFill/>
                          </a:ln>
                          <a:solidFill>
                            <a:srgbClr val="E64B00"/>
                          </a:solidFill>
                          <a:effectLst/>
                          <a:uLnTx/>
                          <a:uFillTx/>
                          <a:latin typeface="Arial"/>
                          <a:ea typeface="+mn-ea"/>
                          <a:cs typeface="+mn-cs"/>
                        </a:rPr>
                        <a:t>50% weniger Ausfallzeiten </a:t>
                      </a:r>
                      <a:br>
                        <a:rPr kumimoji="0" lang="de-DE" sz="1800" b="0" i="0" u="none" strike="noStrike" kern="1200" cap="none" spc="0" normalizeH="0" baseline="0" noProof="0" dirty="0">
                          <a:ln>
                            <a:noFill/>
                          </a:ln>
                          <a:solidFill>
                            <a:srgbClr val="E64B00"/>
                          </a:solidFill>
                          <a:effectLst/>
                          <a:uLnTx/>
                          <a:uFillTx/>
                          <a:latin typeface="Arial"/>
                          <a:ea typeface="+mn-ea"/>
                          <a:cs typeface="+mn-cs"/>
                        </a:rPr>
                      </a:br>
                      <a:r>
                        <a:rPr kumimoji="0" lang="de-DE" sz="1200" b="1" i="0" u="none" strike="noStrike" kern="1200" cap="none" spc="0" normalizeH="0" baseline="0" noProof="0" dirty="0">
                          <a:ln>
                            <a:noFill/>
                          </a:ln>
                          <a:solidFill>
                            <a:srgbClr val="E64B00"/>
                          </a:solidFill>
                          <a:effectLst/>
                          <a:uLnTx/>
                          <a:uFillTx/>
                          <a:latin typeface="Arial"/>
                          <a:ea typeface="+mn-ea"/>
                          <a:cs typeface="+mn-cs"/>
                        </a:rPr>
                        <a:t>mit nur einem Bediener</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a:ln>
                            <a:noFill/>
                          </a:ln>
                          <a:solidFill>
                            <a:srgbClr val="000000"/>
                          </a:solidFill>
                          <a:effectLst/>
                          <a:uLnTx/>
                          <a:uFillTx/>
                          <a:latin typeface="Arial"/>
                          <a:ea typeface="+mn-ea"/>
                          <a:cs typeface="+mn-cs"/>
                        </a:rPr>
                        <a:t>Kostenoptimierung: weniger Ausfallzeiten bedeutet eine bessere </a:t>
                      </a:r>
                      <a:br>
                        <a:rPr kumimoji="0" lang="de-DE" sz="1800" b="0" i="0" u="none" strike="noStrike" kern="1200" cap="none" spc="0" normalizeH="0" baseline="0" noProof="0" dirty="0">
                          <a:ln>
                            <a:noFill/>
                          </a:ln>
                          <a:solidFill>
                            <a:srgbClr val="000000"/>
                          </a:solidFill>
                          <a:effectLst/>
                          <a:uLnTx/>
                          <a:uFillTx/>
                          <a:latin typeface="Arial"/>
                          <a:ea typeface="+mn-ea"/>
                          <a:cs typeface="+mn-cs"/>
                        </a:rPr>
                      </a:br>
                      <a:r>
                        <a:rPr kumimoji="0" lang="de-DE" sz="1200" b="0" i="0" u="none" strike="noStrike" kern="1200" cap="none" spc="0" normalizeH="0" baseline="0" noProof="0" dirty="0">
                          <a:ln>
                            <a:noFill/>
                          </a:ln>
                          <a:solidFill>
                            <a:srgbClr val="000000"/>
                          </a:solidFill>
                          <a:effectLst/>
                          <a:uLnTx/>
                          <a:uFillTx/>
                          <a:latin typeface="Arial"/>
                          <a:ea typeface="+mn-ea"/>
                          <a:cs typeface="+mn-cs"/>
                        </a:rPr>
                        <a:t>Gesamtkostenrechnung (TCO)</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a:ln>
                            <a:noFill/>
                          </a:ln>
                          <a:solidFill>
                            <a:srgbClr val="000000"/>
                          </a:solidFill>
                          <a:effectLst/>
                          <a:uLnTx/>
                          <a:uFillTx/>
                          <a:latin typeface="Arial"/>
                          <a:ea typeface="+mn-ea"/>
                          <a:cs typeface="+mn-cs"/>
                        </a:rPr>
                        <a:t>Sicherheit: halbautomatisches System mit </a:t>
                      </a:r>
                      <a:br>
                        <a:rPr kumimoji="0" lang="de-DE" sz="1800" b="0" i="0" u="none" strike="noStrike" kern="1200" cap="none" spc="0" normalizeH="0" baseline="0" noProof="0" dirty="0">
                          <a:ln>
                            <a:noFill/>
                          </a:ln>
                          <a:solidFill>
                            <a:srgbClr val="000000"/>
                          </a:solidFill>
                          <a:effectLst/>
                          <a:uLnTx/>
                          <a:uFillTx/>
                          <a:latin typeface="Arial"/>
                          <a:ea typeface="+mn-ea"/>
                          <a:cs typeface="+mn-cs"/>
                        </a:rPr>
                      </a:br>
                      <a:r>
                        <a:rPr kumimoji="0" lang="de-DE" sz="1200" b="0" i="0" u="none" strike="noStrike" kern="1200" cap="none" spc="0" normalizeH="0" baseline="0" noProof="0" dirty="0">
                          <a:ln>
                            <a:noFill/>
                          </a:ln>
                          <a:solidFill>
                            <a:srgbClr val="000000"/>
                          </a:solidFill>
                          <a:effectLst/>
                          <a:uLnTx/>
                          <a:uFillTx/>
                          <a:latin typeface="Arial"/>
                          <a:ea typeface="+mn-ea"/>
                          <a:cs typeface="+mn-cs"/>
                        </a:rPr>
                        <a:t>weniger Handarbeit</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de-DE" sz="1200" b="0" i="0" u="none" strike="noStrike" kern="1200" cap="none" spc="0" normalizeH="0" baseline="0" noProof="0" dirty="0">
                          <a:ln>
                            <a:noFill/>
                          </a:ln>
                          <a:solidFill>
                            <a:srgbClr val="000000"/>
                          </a:solidFill>
                          <a:effectLst/>
                          <a:uLnTx/>
                          <a:uFillTx/>
                          <a:latin typeface="Arial"/>
                          <a:ea typeface="+mn-ea"/>
                          <a:cs typeface="+mn-cs"/>
                        </a:rPr>
                        <a:t>Einfach und ergonomisch: Arbeiten ohne Werkzeug und einfache Erreichbarkeit der Teile</a:t>
                      </a:r>
                    </a:p>
                  </a:txBody>
                  <a:tcPr marL="108011" marR="108011" marT="36008" marB="36008" horzOverflow="overflow">
                    <a:lnL w="12700" cap="flat" cmpd="sng" algn="ctr">
                      <a:solidFill>
                        <a:srgbClr val="E64B00"/>
                      </a:solidFill>
                      <a:prstDash val="solid"/>
                      <a:round/>
                      <a:headEnd type="none" w="med" len="med"/>
                      <a:tailEnd type="none" w="med" len="med"/>
                    </a:lnL>
                    <a:lnR w="12700" cap="flat" cmpd="sng" algn="ctr">
                      <a:solidFill>
                        <a:srgbClr val="E64B00"/>
                      </a:solidFill>
                      <a:prstDash val="solid"/>
                      <a:round/>
                      <a:headEnd type="none" w="med" len="med"/>
                      <a:tailEnd type="none" w="med" len="med"/>
                    </a:lnR>
                    <a:lnT w="12700" cap="flat" cmpd="sng" algn="ctr">
                      <a:solidFill>
                        <a:srgbClr val="E64B00"/>
                      </a:solidFill>
                      <a:prstDash val="solid"/>
                      <a:round/>
                      <a:headEnd type="none" w="med" len="med"/>
                      <a:tailEnd type="none" w="med" len="med"/>
                    </a:lnT>
                    <a:lnB w="12700" cap="flat" cmpd="sng" algn="ctr">
                      <a:solidFill>
                        <a:srgbClr val="E64B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bl>
          </a:graphicData>
        </a:graphic>
      </p:graphicFrame>
      <p:sp>
        <p:nvSpPr>
          <p:cNvPr id="11" name="Rechteck 11">
            <a:extLst>
              <a:ext uri="{FF2B5EF4-FFF2-40B4-BE49-F238E27FC236}">
                <a16:creationId xmlns:a16="http://schemas.microsoft.com/office/drawing/2014/main" id="{0A27CF21-0ABE-4D91-8819-1AC86A8F835D}"/>
              </a:ext>
            </a:extLst>
          </p:cNvPr>
          <p:cNvSpPr/>
          <p:nvPr/>
        </p:nvSpPr>
        <p:spPr>
          <a:xfrm>
            <a:off x="4752720" y="1737794"/>
            <a:ext cx="3869372" cy="389781"/>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1" fontAlgn="base" latinLnBrk="0" hangingPunct="1">
              <a:lnSpc>
                <a:spcPct val="100000"/>
              </a:lnSpc>
              <a:spcBef>
                <a:spcPts val="300"/>
              </a:spcBef>
              <a:spcAft>
                <a:spcPts val="0"/>
              </a:spcAft>
              <a:buClr>
                <a:srgbClr val="E64B00"/>
              </a:buClr>
              <a:buSzTx/>
              <a:buFontTx/>
              <a:buNone/>
              <a:tabLst/>
              <a:defRPr/>
            </a:pPr>
            <a:r>
              <a:rPr kumimoji="0" lang="de-CH" altLang="de-DE" sz="1400" b="1" i="0" u="none" strike="noStrike" kern="1200" cap="none" spc="0" normalizeH="0" baseline="0" noProof="1">
                <a:ln>
                  <a:noFill/>
                </a:ln>
                <a:solidFill>
                  <a:srgbClr val="FFFFFF"/>
                </a:solidFill>
                <a:effectLst/>
                <a:uLnTx/>
                <a:uFillTx/>
                <a:latin typeface="Arial" charset="0"/>
                <a:ea typeface="+mn-ea"/>
                <a:cs typeface="+mn-cs"/>
              </a:rPr>
              <a:t>BESCHREIBUNG</a:t>
            </a:r>
            <a:endParaRPr kumimoji="0" lang="de-DE" altLang="de-DE" sz="14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12" name="Text Placeholder 2">
            <a:extLst>
              <a:ext uri="{FF2B5EF4-FFF2-40B4-BE49-F238E27FC236}">
                <a16:creationId xmlns:a16="http://schemas.microsoft.com/office/drawing/2014/main" id="{D2527A21-285D-4BBE-BCC8-DCF4ECCF9B03}"/>
              </a:ext>
            </a:extLst>
          </p:cNvPr>
          <p:cNvSpPr txBox="1">
            <a:spLocks/>
          </p:cNvSpPr>
          <p:nvPr/>
        </p:nvSpPr>
        <p:spPr>
          <a:xfrm>
            <a:off x="652463" y="5862638"/>
            <a:ext cx="7972425" cy="417512"/>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fontAlgn="auto">
              <a:spcAft>
                <a:spcPts val="0"/>
              </a:spcAft>
              <a:defRPr/>
            </a:pPr>
            <a:r>
              <a:rPr sz="800" kern="0" dirty="0" err="1"/>
              <a:t>Nutzen</a:t>
            </a:r>
            <a:r>
              <a:rPr sz="800" kern="0" dirty="0"/>
              <a:t>: </a:t>
            </a:r>
            <a:r>
              <a:rPr sz="800" kern="0" dirty="0" err="1"/>
              <a:t>Flexibilität</a:t>
            </a:r>
            <a:endParaRPr sz="800" kern="0" dirty="0"/>
          </a:p>
          <a:p>
            <a:pPr fontAlgn="auto">
              <a:spcAft>
                <a:spcPts val="0"/>
              </a:spcAft>
              <a:defRPr/>
            </a:pPr>
            <a:r>
              <a:rPr sz="800" kern="0" dirty="0" err="1"/>
              <a:t>Ausstattung</a:t>
            </a:r>
            <a:r>
              <a:rPr sz="800" kern="0" dirty="0"/>
              <a:t>: Series 2 </a:t>
            </a:r>
            <a:r>
              <a:rPr sz="800" kern="0" dirty="0" err="1"/>
              <a:t>Blasmaschinen</a:t>
            </a:r>
            <a:r>
              <a:rPr sz="800" kern="0" dirty="0"/>
              <a:t> (MM GM Series 2 (</a:t>
            </a:r>
            <a:r>
              <a:rPr sz="800" kern="0" dirty="0" err="1"/>
              <a:t>zylindrische</a:t>
            </a:r>
            <a:r>
              <a:rPr sz="800" kern="0" dirty="0"/>
              <a:t> GUPM, SBO </a:t>
            </a:r>
            <a:r>
              <a:rPr sz="800" kern="0" dirty="0" err="1"/>
              <a:t>ohne</a:t>
            </a:r>
            <a:r>
              <a:rPr sz="800" kern="0" dirty="0"/>
              <a:t> HR))</a:t>
            </a:r>
            <a:endParaRPr lang="de-DE" sz="800" kern="0" dirty="0"/>
          </a:p>
          <a:p>
            <a:pPr fontAlgn="auto">
              <a:spcAft>
                <a:spcPts val="0"/>
              </a:spcAft>
              <a:defRPr/>
            </a:pPr>
            <a:r>
              <a:rPr sz="800" kern="0" dirty="0" err="1"/>
              <a:t>Katalog</a:t>
            </a:r>
            <a:r>
              <a:rPr sz="800" kern="0" dirty="0"/>
              <a:t>-Code: 968P2</a:t>
            </a:r>
          </a:p>
        </p:txBody>
      </p:sp>
    </p:spTree>
    <p:extLst>
      <p:ext uri="{BB962C8B-B14F-4D97-AF65-F5344CB8AC3E}">
        <p14:creationId xmlns:p14="http://schemas.microsoft.com/office/powerpoint/2010/main" val="138548191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COUNT" val="1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LIOMT">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AD38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EN-modele-new.potx" id="{63F86F24-1EED-41D3-90E6-59487835C019}" vid="{E4DD9F58-C7BE-4ED2-AAEB-88540AD62E8F}"/>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NewSidel_Template_4x3_v10_FINAL</Template>
  <TotalTime>0</TotalTime>
  <Words>112</Words>
  <Application>Microsoft Office PowerPoint</Application>
  <PresentationFormat>Affichage à l'écran (4:3)</PresentationFormat>
  <Paragraphs>15</Paragraphs>
  <Slides>1</Slides>
  <Notes>0</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6" baseType="lpstr">
      <vt:lpstr>MS PGothic</vt:lpstr>
      <vt:lpstr>Arial</vt:lpstr>
      <vt:lpstr>Wingdings</vt:lpstr>
      <vt:lpstr>LIOMT</vt:lpstr>
      <vt:lpstr>think-cell Folie</vt:lpstr>
      <vt:lpstr>Bedeutend verkürzte Umrüstzeiten</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Improve your equipment efficiency by implementing the autonomous maintenance principles</dc:title>
  <dc:creator>Sorega, Dan</dc:creator>
  <cp:lastModifiedBy>Sorega, Dan</cp:lastModifiedBy>
  <cp:revision>19</cp:revision>
  <dcterms:created xsi:type="dcterms:W3CDTF">2017-06-28T07:21:44Z</dcterms:created>
  <dcterms:modified xsi:type="dcterms:W3CDTF">2019-08-13T13:44:08Z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Owner">
    <vt:lpwstr>107200@sidel.com</vt:lpwstr>
  </property>
  <property fmtid="{D5CDD505-2E9C-101B-9397-08002B2CF9AE}" pid="7" name="MSIP_Label_94480757-a570-4f64-84e7-c5b3ffe9d573_SetDate">
    <vt:lpwstr>2019-08-13T13:44:08.4375500Z</vt:lpwstr>
  </property>
  <property fmtid="{D5CDD505-2E9C-101B-9397-08002B2CF9AE}" pid="8" name="MSIP_Label_94480757-a570-4f64-84e7-c5b3ffe9d573_Name">
    <vt:lpwstr>General</vt:lpwstr>
  </property>
  <property fmtid="{D5CDD505-2E9C-101B-9397-08002B2CF9AE}" pid="9" name="MSIP_Label_94480757-a570-4f64-84e7-c5b3ffe9d573_Application">
    <vt:lpwstr>Microsoft Azure Information Protection</vt:lpwstr>
  </property>
  <property fmtid="{D5CDD505-2E9C-101B-9397-08002B2CF9AE}" pid="10" name="MSIP_Label_94480757-a570-4f64-84e7-c5b3ffe9d573_Extended_MSFT_Method">
    <vt:lpwstr>Automatic</vt:lpwstr>
  </property>
  <property fmtid="{D5CDD505-2E9C-101B-9397-08002B2CF9AE}" pid="11" name="MSIP_Label_e35bb0a3-90cf-41a8-939e-500b35438edf_Enabled">
    <vt:lpwstr>True</vt:lpwstr>
  </property>
  <property fmtid="{D5CDD505-2E9C-101B-9397-08002B2CF9AE}" pid="12" name="MSIP_Label_e35bb0a3-90cf-41a8-939e-500b35438edf_SiteId">
    <vt:lpwstr>2390cbd1-e663-4321-bc93-ba298637ce52</vt:lpwstr>
  </property>
  <property fmtid="{D5CDD505-2E9C-101B-9397-08002B2CF9AE}" pid="13" name="MSIP_Label_e35bb0a3-90cf-41a8-939e-500b35438edf_Owner">
    <vt:lpwstr>107200@sidel.com</vt:lpwstr>
  </property>
  <property fmtid="{D5CDD505-2E9C-101B-9397-08002B2CF9AE}" pid="14" name="MSIP_Label_e35bb0a3-90cf-41a8-939e-500b35438edf_SetDate">
    <vt:lpwstr>2018-04-10T13:45:49.9530240+02:00</vt:lpwstr>
  </property>
  <property fmtid="{D5CDD505-2E9C-101B-9397-08002B2CF9AE}" pid="15" name="MSIP_Label_e35bb0a3-90cf-41a8-939e-500b35438edf_Name">
    <vt:lpwstr>Sidel-Confidential</vt:lpwstr>
  </property>
  <property fmtid="{D5CDD505-2E9C-101B-9397-08002B2CF9AE}" pid="16" name="MSIP_Label_e35bb0a3-90cf-41a8-939e-500b35438edf_Application">
    <vt:lpwstr>Microsoft Azure Information Protection</vt:lpwstr>
  </property>
  <property fmtid="{D5CDD505-2E9C-101B-9397-08002B2CF9AE}" pid="17" name="MSIP_Label_e35bb0a3-90cf-41a8-939e-500b35438edf_Extended_MSFT_Method">
    <vt:lpwstr>Automatic</vt:lpwstr>
  </property>
  <property fmtid="{D5CDD505-2E9C-101B-9397-08002B2CF9AE}" pid="18" name="MSIP_Label_06263584-a2fa-494a-b6ac-a3eeadb86bd0_Enabled">
    <vt:lpwstr>True</vt:lpwstr>
  </property>
  <property fmtid="{D5CDD505-2E9C-101B-9397-08002B2CF9AE}" pid="19" name="MSIP_Label_06263584-a2fa-494a-b6ac-a3eeadb86bd0_SiteId">
    <vt:lpwstr>2390cbd1-e663-4321-bc93-ba298637ce52</vt:lpwstr>
  </property>
  <property fmtid="{D5CDD505-2E9C-101B-9397-08002B2CF9AE}" pid="20" name="MSIP_Label_06263584-a2fa-494a-b6ac-a3eeadb86bd0_Owner">
    <vt:lpwstr>107200@sidel.com</vt:lpwstr>
  </property>
  <property fmtid="{D5CDD505-2E9C-101B-9397-08002B2CF9AE}" pid="21" name="MSIP_Label_06263584-a2fa-494a-b6ac-a3eeadb86bd0_SetDate">
    <vt:lpwstr>2018-04-10T13:45:49.9530240+02:00</vt:lpwstr>
  </property>
  <property fmtid="{D5CDD505-2E9C-101B-9397-08002B2CF9AE}" pid="22" name="MSIP_Label_06263584-a2fa-494a-b6ac-a3eeadb86bd0_Name">
    <vt:lpwstr>Internal</vt:lpwstr>
  </property>
  <property fmtid="{D5CDD505-2E9C-101B-9397-08002B2CF9AE}" pid="23" name="MSIP_Label_06263584-a2fa-494a-b6ac-a3eeadb86bd0_Application">
    <vt:lpwstr>Microsoft Azure Information Protection</vt:lpwstr>
  </property>
  <property fmtid="{D5CDD505-2E9C-101B-9397-08002B2CF9AE}" pid="24" name="MSIP_Label_06263584-a2fa-494a-b6ac-a3eeadb86bd0_Extended_MSFT_Method">
    <vt:lpwstr>Automatic</vt:lpwstr>
  </property>
  <property fmtid="{D5CDD505-2E9C-101B-9397-08002B2CF9AE}" pid="25" name="Sensitivity">
    <vt:lpwstr>General Sidel-Confidential Internal</vt:lpwstr>
  </property>
</Properties>
</file>