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1"/>
  </p:sldMasterIdLst>
  <p:sldIdLst>
    <p:sldId id="462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0" d="100"/>
          <a:sy n="90" d="100"/>
        </p:scale>
        <p:origin x="3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E5521506-DEB9-46D7-9153-8FCEB4AE9A6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2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E5521506-DEB9-46D7-9153-8FCEB4AE9A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516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EA356F10-15D7-4597-9119-429D5FAED794}"/>
              </a:ext>
            </a:extLst>
          </p:cNvPr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2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EA356F10-15D7-4597-9119-429D5FAED7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5AE1295D-25C7-44A1-A661-BDC87A4327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528CA58D-DF92-43E0-B3E9-4D35AC7A8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A571EB58-446B-4E05-9D7E-ECAB35301187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b="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28 May 2020</a:t>
            </a:fld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A67AD0F7-4504-4F51-930D-46E05C42DA4D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hangingPunct="1">
              <a:defRPr/>
            </a:pPr>
            <a:r>
              <a:rPr lang="en-GB" dirty="0">
                <a:solidFill>
                  <a:schemeClr val="bg2"/>
                </a:solidFill>
              </a:rPr>
              <a:t>Page </a:t>
            </a:r>
            <a:fld id="{9E1E0A7C-81FD-4850-B454-615FBE0BED99}" type="slidenum">
              <a:rPr lang="en-GB" smtClean="0">
                <a:solidFill>
                  <a:schemeClr val="bg2"/>
                </a:solidFill>
              </a:rPr>
              <a:pPr eaLnBrk="1" hangingPunct="1">
                <a:defRPr/>
              </a:pPr>
              <a:t>‹#›</a:t>
            </a:fld>
            <a:endParaRPr lang="en-GB" dirty="0">
              <a:solidFill>
                <a:schemeClr val="bg2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D3FE2AA7-5BC4-48A2-A605-BE9F83531BF2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59102B1D-6578-4663-AA9F-FB2FDE1793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4767A3C5-B63F-42D6-A435-445494C8FA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6357 w 501"/>
                <a:gd name="T1" fmla="*/ 23095 h 429"/>
                <a:gd name="T2" fmla="*/ 24867 w 501"/>
                <a:gd name="T3" fmla="*/ 21169 h 429"/>
                <a:gd name="T4" fmla="*/ 24316 w 501"/>
                <a:gd name="T5" fmla="*/ 20443 h 429"/>
                <a:gd name="T6" fmla="*/ 21143 w 501"/>
                <a:gd name="T7" fmla="*/ 18949 h 429"/>
                <a:gd name="T8" fmla="*/ 17034 w 501"/>
                <a:gd name="T9" fmla="*/ 23095 h 429"/>
                <a:gd name="T10" fmla="*/ 21143 w 501"/>
                <a:gd name="T11" fmla="*/ 27151 h 429"/>
                <a:gd name="T12" fmla="*/ 24316 w 501"/>
                <a:gd name="T13" fmla="*/ 25683 h 429"/>
                <a:gd name="T14" fmla="*/ 24867 w 501"/>
                <a:gd name="T15" fmla="*/ 24946 h 429"/>
                <a:gd name="T16" fmla="*/ 26357 w 501"/>
                <a:gd name="T17" fmla="*/ 23095 h 429"/>
                <a:gd name="T18" fmla="*/ 11903 w 501"/>
                <a:gd name="T19" fmla="*/ 23001 h 429"/>
                <a:gd name="T20" fmla="*/ 21143 w 501"/>
                <a:gd name="T21" fmla="*/ 13849 h 429"/>
                <a:gd name="T22" fmla="*/ 28201 w 501"/>
                <a:gd name="T23" fmla="*/ 17101 h 429"/>
                <a:gd name="T24" fmla="*/ 28253 w 501"/>
                <a:gd name="T25" fmla="*/ 17257 h 429"/>
                <a:gd name="T26" fmla="*/ 28413 w 501"/>
                <a:gd name="T27" fmla="*/ 17191 h 429"/>
                <a:gd name="T28" fmla="*/ 18338 w 501"/>
                <a:gd name="T29" fmla="*/ 0 h 429"/>
                <a:gd name="T30" fmla="*/ 0 w 501"/>
                <a:gd name="T31" fmla="*/ 31654 h 429"/>
                <a:gd name="T32" fmla="*/ 17903 w 501"/>
                <a:gd name="T33" fmla="*/ 31654 h 429"/>
                <a:gd name="T34" fmla="*/ 17998 w 501"/>
                <a:gd name="T35" fmla="*/ 31588 h 429"/>
                <a:gd name="T36" fmla="*/ 16142 w 501"/>
                <a:gd name="T37" fmla="*/ 30784 h 429"/>
                <a:gd name="T38" fmla="*/ 11903 w 501"/>
                <a:gd name="T39" fmla="*/ 23001 h 429"/>
                <a:gd name="T40" fmla="*/ 36404 w 501"/>
                <a:gd name="T41" fmla="*/ 31493 h 429"/>
                <a:gd name="T42" fmla="*/ 34508 w 501"/>
                <a:gd name="T43" fmla="*/ 30990 h 429"/>
                <a:gd name="T44" fmla="*/ 29712 w 501"/>
                <a:gd name="T45" fmla="*/ 27057 h 429"/>
                <a:gd name="T46" fmla="*/ 27884 w 501"/>
                <a:gd name="T47" fmla="*/ 29371 h 429"/>
                <a:gd name="T48" fmla="*/ 24437 w 501"/>
                <a:gd name="T49" fmla="*/ 31588 h 429"/>
                <a:gd name="T50" fmla="*/ 24437 w 501"/>
                <a:gd name="T51" fmla="*/ 31654 h 429"/>
                <a:gd name="T52" fmla="*/ 36772 w 501"/>
                <a:gd name="T53" fmla="*/ 31654 h 429"/>
                <a:gd name="T54" fmla="*/ 36772 w 501"/>
                <a:gd name="T55" fmla="*/ 31588 h 429"/>
                <a:gd name="T56" fmla="*/ 36404 w 501"/>
                <a:gd name="T57" fmla="*/ 31493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ADED267A-18D0-4AAF-86E3-88B8D4A54FE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2601 w 937"/>
                <a:gd name="T1" fmla="*/ 9986 h 326"/>
                <a:gd name="T2" fmla="*/ 5739 w 937"/>
                <a:gd name="T3" fmla="*/ 6538 h 326"/>
                <a:gd name="T4" fmla="*/ 9196 w 937"/>
                <a:gd name="T5" fmla="*/ 3888 h 326"/>
                <a:gd name="T6" fmla="*/ 13679 w 937"/>
                <a:gd name="T7" fmla="*/ 7341 h 326"/>
                <a:gd name="T8" fmla="*/ 18643 w 937"/>
                <a:gd name="T9" fmla="*/ 7341 h 326"/>
                <a:gd name="T10" fmla="*/ 9418 w 937"/>
                <a:gd name="T11" fmla="*/ 0 h 326"/>
                <a:gd name="T12" fmla="*/ 872 w 937"/>
                <a:gd name="T13" fmla="*/ 6906 h 326"/>
                <a:gd name="T14" fmla="*/ 7665 w 937"/>
                <a:gd name="T15" fmla="*/ 13440 h 326"/>
                <a:gd name="T16" fmla="*/ 14499 w 937"/>
                <a:gd name="T17" fmla="*/ 17212 h 326"/>
                <a:gd name="T18" fmla="*/ 10000 w 937"/>
                <a:gd name="T19" fmla="*/ 20067 h 326"/>
                <a:gd name="T20" fmla="*/ 4919 w 937"/>
                <a:gd name="T21" fmla="*/ 15811 h 326"/>
                <a:gd name="T22" fmla="*/ 66 w 937"/>
                <a:gd name="T23" fmla="*/ 15811 h 326"/>
                <a:gd name="T24" fmla="*/ 9881 w 937"/>
                <a:gd name="T25" fmla="*/ 23967 h 326"/>
                <a:gd name="T26" fmla="*/ 19352 w 937"/>
                <a:gd name="T27" fmla="*/ 16614 h 326"/>
                <a:gd name="T28" fmla="*/ 12601 w 937"/>
                <a:gd name="T29" fmla="*/ 9986 h 326"/>
                <a:gd name="T30" fmla="*/ 39840 w 937"/>
                <a:gd name="T31" fmla="*/ 8909 h 326"/>
                <a:gd name="T32" fmla="*/ 39840 w 937"/>
                <a:gd name="T33" fmla="*/ 8909 h 326"/>
                <a:gd name="T34" fmla="*/ 34855 w 937"/>
                <a:gd name="T35" fmla="*/ 6377 h 326"/>
                <a:gd name="T36" fmla="*/ 27558 w 937"/>
                <a:gd name="T37" fmla="*/ 14996 h 326"/>
                <a:gd name="T38" fmla="*/ 34973 w 937"/>
                <a:gd name="T39" fmla="*/ 23905 h 326"/>
                <a:gd name="T40" fmla="*/ 39998 w 937"/>
                <a:gd name="T41" fmla="*/ 21321 h 326"/>
                <a:gd name="T42" fmla="*/ 40053 w 937"/>
                <a:gd name="T43" fmla="*/ 21321 h 326"/>
                <a:gd name="T44" fmla="*/ 40053 w 937"/>
                <a:gd name="T45" fmla="*/ 23442 h 326"/>
                <a:gd name="T46" fmla="*/ 44419 w 937"/>
                <a:gd name="T47" fmla="*/ 23442 h 326"/>
                <a:gd name="T48" fmla="*/ 44419 w 937"/>
                <a:gd name="T49" fmla="*/ 590 h 326"/>
                <a:gd name="T50" fmla="*/ 39840 w 937"/>
                <a:gd name="T51" fmla="*/ 590 h 326"/>
                <a:gd name="T52" fmla="*/ 39840 w 937"/>
                <a:gd name="T53" fmla="*/ 8909 h 326"/>
                <a:gd name="T54" fmla="*/ 36095 w 937"/>
                <a:gd name="T55" fmla="*/ 20452 h 326"/>
                <a:gd name="T56" fmla="*/ 32109 w 937"/>
                <a:gd name="T57" fmla="*/ 15152 h 326"/>
                <a:gd name="T58" fmla="*/ 36095 w 937"/>
                <a:gd name="T59" fmla="*/ 9868 h 326"/>
                <a:gd name="T60" fmla="*/ 39998 w 937"/>
                <a:gd name="T61" fmla="*/ 15062 h 326"/>
                <a:gd name="T62" fmla="*/ 36095 w 937"/>
                <a:gd name="T63" fmla="*/ 20452 h 326"/>
                <a:gd name="T64" fmla="*/ 54575 w 937"/>
                <a:gd name="T65" fmla="*/ 6377 h 326"/>
                <a:gd name="T66" fmla="*/ 46104 w 937"/>
                <a:gd name="T67" fmla="*/ 15152 h 326"/>
                <a:gd name="T68" fmla="*/ 54575 w 937"/>
                <a:gd name="T69" fmla="*/ 23905 h 326"/>
                <a:gd name="T70" fmla="*/ 62309 w 937"/>
                <a:gd name="T71" fmla="*/ 18305 h 326"/>
                <a:gd name="T72" fmla="*/ 58320 w 937"/>
                <a:gd name="T73" fmla="*/ 18305 h 326"/>
                <a:gd name="T74" fmla="*/ 54736 w 937"/>
                <a:gd name="T75" fmla="*/ 20452 h 326"/>
                <a:gd name="T76" fmla="*/ 50594 w 937"/>
                <a:gd name="T77" fmla="*/ 16246 h 326"/>
                <a:gd name="T78" fmla="*/ 62597 w 937"/>
                <a:gd name="T79" fmla="*/ 16246 h 326"/>
                <a:gd name="T80" fmla="*/ 54575 w 937"/>
                <a:gd name="T81" fmla="*/ 6377 h 326"/>
                <a:gd name="T82" fmla="*/ 50594 w 937"/>
                <a:gd name="T83" fmla="*/ 13390 h 326"/>
                <a:gd name="T84" fmla="*/ 54431 w 937"/>
                <a:gd name="T85" fmla="*/ 9868 h 326"/>
                <a:gd name="T86" fmla="*/ 58048 w 937"/>
                <a:gd name="T87" fmla="*/ 13390 h 326"/>
                <a:gd name="T88" fmla="*/ 50594 w 937"/>
                <a:gd name="T89" fmla="*/ 13390 h 326"/>
                <a:gd name="T90" fmla="*/ 64456 w 937"/>
                <a:gd name="T91" fmla="*/ 23442 h 326"/>
                <a:gd name="T92" fmla="*/ 69007 w 937"/>
                <a:gd name="T93" fmla="*/ 23442 h 326"/>
                <a:gd name="T94" fmla="*/ 69007 w 937"/>
                <a:gd name="T95" fmla="*/ 590 h 326"/>
                <a:gd name="T96" fmla="*/ 64456 w 937"/>
                <a:gd name="T97" fmla="*/ 590 h 326"/>
                <a:gd name="T98" fmla="*/ 64456 w 937"/>
                <a:gd name="T99" fmla="*/ 23442 h 326"/>
                <a:gd name="T100" fmla="*/ 21065 w 937"/>
                <a:gd name="T101" fmla="*/ 23442 h 326"/>
                <a:gd name="T102" fmla="*/ 25620 w 937"/>
                <a:gd name="T103" fmla="*/ 23442 h 326"/>
                <a:gd name="T104" fmla="*/ 25620 w 937"/>
                <a:gd name="T105" fmla="*/ 6850 h 326"/>
                <a:gd name="T106" fmla="*/ 21065 w 937"/>
                <a:gd name="T107" fmla="*/ 6850 h 326"/>
                <a:gd name="T108" fmla="*/ 21065 w 937"/>
                <a:gd name="T109" fmla="*/ 23442 h 326"/>
                <a:gd name="T110" fmla="*/ 21065 w 937"/>
                <a:gd name="T111" fmla="*/ 4325 h 326"/>
                <a:gd name="T112" fmla="*/ 25620 w 937"/>
                <a:gd name="T113" fmla="*/ 4325 h 326"/>
                <a:gd name="T114" fmla="*/ 25620 w 937"/>
                <a:gd name="T115" fmla="*/ 590 h 326"/>
                <a:gd name="T116" fmla="*/ 21065 w 937"/>
                <a:gd name="T117" fmla="*/ 590 h 326"/>
                <a:gd name="T118" fmla="*/ 21065 w 937"/>
                <a:gd name="T119" fmla="*/ 4325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A9F80F3-2B0E-4FA1-B79F-A8DCCBDA8B69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0E055EB3-7C9D-4F20-A1A6-0C7417514EA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213" y="6624638"/>
            <a:ext cx="66357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fr-FR" altLang="fr-FR" sz="900">
                <a:solidFill>
                  <a:srgbClr val="7F7F7F"/>
                </a:solidFill>
              </a:rPr>
              <a:t>General</a:t>
            </a: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0658979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5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C527A4E0-FC2F-4B1A-A64E-5EEE3954DFFD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2" name="Rechteck 3">
              <a:extLst>
                <a:ext uri="{FF2B5EF4-FFF2-40B4-BE49-F238E27FC236}">
                  <a16:creationId xmlns:a16="http://schemas.microsoft.com/office/drawing/2014/main" id="{A042492D-DAC6-4D03-9BE8-BD2EF38962A1}"/>
                </a:ext>
              </a:extLst>
            </p:cNvPr>
            <p:cNvSpPr/>
            <p:nvPr/>
          </p:nvSpPr>
          <p:spPr>
            <a:xfrm>
              <a:off x="650875" y="1906524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3" name="Rechteck 4">
              <a:extLst>
                <a:ext uri="{FF2B5EF4-FFF2-40B4-BE49-F238E27FC236}">
                  <a16:creationId xmlns:a16="http://schemas.microsoft.com/office/drawing/2014/main" id="{61B88EC6-2DFB-4949-AD5E-E16AA16036A8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4"/>
              <a:ext cx="3889375" cy="366595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5" name="Rechteck 11">
              <a:extLst>
                <a:ext uri="{FF2B5EF4-FFF2-40B4-BE49-F238E27FC236}">
                  <a16:creationId xmlns:a16="http://schemas.microsoft.com/office/drawing/2014/main" id="{6F087A1A-F51B-4A6F-9840-CFA6ADE08604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6" name="Rechteck 12">
              <a:extLst>
                <a:ext uri="{FF2B5EF4-FFF2-40B4-BE49-F238E27FC236}">
                  <a16:creationId xmlns:a16="http://schemas.microsoft.com/office/drawing/2014/main" id="{E90C4C9C-AA26-4912-841B-1BBAF21A5248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13315" name="Rectangle 16">
            <a:extLst>
              <a:ext uri="{FF2B5EF4-FFF2-40B4-BE49-F238E27FC236}">
                <a16:creationId xmlns:a16="http://schemas.microsoft.com/office/drawing/2014/main" id="{DC63DA86-C6E2-4CB8-A5CF-E9324E254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25" y="2176463"/>
            <a:ext cx="3890963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82563" marR="0" lvl="0" indent="-1825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Extend the life span from 12,000 hours to  </a:t>
            </a:r>
            <a:b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24,000 hours</a:t>
            </a:r>
          </a:p>
          <a:p>
            <a:pPr marL="182563" marR="0" lvl="0" indent="-182563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This means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increased machine availability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and less maintenance</a:t>
            </a:r>
          </a:p>
          <a:p>
            <a:pPr marL="182563" marR="0" lvl="0" indent="-182563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Note: The life of the chain depends on the type of oven, the number of modules and the machine environment (heat, dust, humidity)</a:t>
            </a:r>
          </a:p>
        </p:txBody>
      </p:sp>
      <p:sp>
        <p:nvSpPr>
          <p:cNvPr id="13316" name="Rectangle 17">
            <a:extLst>
              <a:ext uri="{FF2B5EF4-FFF2-40B4-BE49-F238E27FC236}">
                <a16:creationId xmlns:a16="http://schemas.microsoft.com/office/drawing/2014/main" id="{4CB0937B-86A6-401E-9BEC-D3D483929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563" y="2259013"/>
            <a:ext cx="3890962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82563" marR="0" lvl="0" indent="-1825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 bearing and Hepco guide = better alignment</a:t>
            </a:r>
          </a:p>
          <a:p>
            <a:pPr marL="182563" marR="0" lvl="0" indent="-1825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 made of aluminium</a:t>
            </a:r>
          </a:p>
          <a:p>
            <a:pPr marL="182563" marR="0" lvl="0" indent="-1825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Links in stainless steel</a:t>
            </a:r>
          </a:p>
          <a:p>
            <a:pPr marL="182563" marR="0" lvl="0" indent="-1825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Spring diameter: 1.8mm</a:t>
            </a:r>
          </a:p>
          <a:p>
            <a:pPr marL="182563" marR="0" lvl="0" indent="-1825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Shaft diameter: 14mm</a:t>
            </a:r>
          </a:p>
          <a:p>
            <a:pPr marL="182563" marR="0" lvl="0" indent="-182563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Pinion: case hardened with a nitrogen treatment</a:t>
            </a:r>
          </a:p>
        </p:txBody>
      </p:sp>
      <p:graphicFrame>
        <p:nvGraphicFramePr>
          <p:cNvPr id="13317" name="Objekt 25" hidden="1">
            <a:extLst>
              <a:ext uri="{FF2B5EF4-FFF2-40B4-BE49-F238E27FC236}">
                <a16:creationId xmlns:a16="http://schemas.microsoft.com/office/drawing/2014/main" id="{9D6A46C9-701B-4A50-9B04-ED2374878AF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5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3317" name="Objekt 25" hidden="1">
                        <a:extLst>
                          <a:ext uri="{FF2B5EF4-FFF2-40B4-BE49-F238E27FC236}">
                            <a16:creationId xmlns:a16="http://schemas.microsoft.com/office/drawing/2014/main" id="{9D6A46C9-701B-4A50-9B04-ED2374878A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D0231C1-FBCC-46F9-9E40-667B59A28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61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Reduce maintenance expenses on the spindle chain </a:t>
            </a:r>
            <a:endParaRPr lang="en-GB" b="0" dirty="0"/>
          </a:p>
        </p:txBody>
      </p:sp>
      <p:sp>
        <p:nvSpPr>
          <p:cNvPr id="13319" name="Text Placeholder 2">
            <a:extLst>
              <a:ext uri="{FF2B5EF4-FFF2-40B4-BE49-F238E27FC236}">
                <a16:creationId xmlns:a16="http://schemas.microsoft.com/office/drawing/2014/main" id="{4C5E487A-6790-4D47-9AE3-DB75126AB77C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60098" y="1463222"/>
            <a:ext cx="7997825" cy="276999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fr-FR" dirty="0"/>
              <a:t>Bearing spindle chain on </a:t>
            </a:r>
            <a:r>
              <a:rPr lang="en-US" dirty="0"/>
              <a:t>Series 2</a:t>
            </a:r>
            <a:endParaRPr lang="en-US" altLang="fr-FR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C595AB8-54E2-47F3-8151-A57A9001E4E8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751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Value: Cost Optimisation,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Efficiency, Maintenence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Equipment: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Series 2 blowers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Catalogue code: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977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21" name="BainBulletsConfiguration" hidden="1">
            <a:extLst>
              <a:ext uri="{FF2B5EF4-FFF2-40B4-BE49-F238E27FC236}">
                <a16:creationId xmlns:a16="http://schemas.microsoft.com/office/drawing/2014/main" id="{C84E790D-2C8F-4EF1-B17F-F7C80249E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1" name="Group 15">
            <a:extLst>
              <a:ext uri="{FF2B5EF4-FFF2-40B4-BE49-F238E27FC236}">
                <a16:creationId xmlns:a16="http://schemas.microsoft.com/office/drawing/2014/main" id="{D0BDBBAA-3A1D-472C-8785-91E758EFB13E}"/>
              </a:ext>
            </a:extLst>
          </p:cNvPr>
          <p:cNvGraphicFramePr>
            <a:graphicFrameLocks noGrp="1"/>
          </p:cNvGraphicFramePr>
          <p:nvPr/>
        </p:nvGraphicFramePr>
        <p:xfrm>
          <a:off x="777875" y="3978275"/>
          <a:ext cx="3629025" cy="1646237"/>
        </p:xfrm>
        <a:graphic>
          <a:graphicData uri="http://schemas.openxmlformats.org/drawingml/2006/table">
            <a:tbl>
              <a:tblPr/>
              <a:tblGrid>
                <a:gridCol w="1118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5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73">
                <a:tc rowSpan="2"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endParaRPr kumimoji="0" lang="en-US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29" marR="91429" marT="45729" marB="45729" horzOverflow="overflow">
                    <a:lnL cap="flat">
                      <a:noFill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Maintenance operation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Standard </a:t>
                      </a:r>
                      <a:b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spindle chain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Full bearing spindle chain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87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6,000 hours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Refurbishment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maintenance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887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12,000 hours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Replacement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maintenance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887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18,000 hours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Refurbishment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maintenance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87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24,000 hours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Replacement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50850"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0113"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298575"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658938"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1161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5733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0305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4877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55000"/>
                        <a:buFontTx/>
                        <a:buNone/>
                        <a:tabLst/>
                      </a:pPr>
                      <a:r>
                        <a:rPr kumimoji="0" lang="en-GB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Replacement</a:t>
                      </a:r>
                    </a:p>
                  </a:txBody>
                  <a:tcPr marL="91429" marR="91429" marT="45729" marB="45729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3350" name="Picture 2">
            <a:extLst>
              <a:ext uri="{FF2B5EF4-FFF2-40B4-BE49-F238E27FC236}">
                <a16:creationId xmlns:a16="http://schemas.microsoft.com/office/drawing/2014/main" id="{2EC752A7-8EFF-40F5-AD0E-41C647F3D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3968750"/>
            <a:ext cx="207010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3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100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3_NewSidel_Template_4x3_with add layouts</vt:lpstr>
      <vt:lpstr>think-cell Folie</vt:lpstr>
      <vt:lpstr>Reduce maintenance expenses on the spindle chain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production performance</dc:title>
  <dc:creator>Gouriou, Lydie</dc:creator>
  <cp:lastModifiedBy>Sorega, Dan</cp:lastModifiedBy>
  <cp:revision>42</cp:revision>
  <dcterms:created xsi:type="dcterms:W3CDTF">2014-05-22T13:23:46Z</dcterms:created>
  <dcterms:modified xsi:type="dcterms:W3CDTF">2020-05-28T07:26:06Z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2019-08-19T11:56:13.8395877Z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Sensitivity">
    <vt:lpwstr>General</vt:lpwstr>
  </property>
</Properties>
</file>