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83" r:id="rId1"/>
  </p:sldMasterIdLst>
  <p:notesMasterIdLst>
    <p:notesMasterId r:id="rId3"/>
  </p:notesMasterIdLst>
  <p:handoutMasterIdLst>
    <p:handoutMasterId r:id="rId4"/>
  </p:handoutMasterIdLst>
  <p:sldIdLst>
    <p:sldId id="981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777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2478">
          <p15:clr>
            <a:srgbClr val="A4A3A4"/>
          </p15:clr>
        </p15:guide>
        <p15:guide id="4" orient="horz" pos="459">
          <p15:clr>
            <a:srgbClr val="A4A3A4"/>
          </p15:clr>
        </p15:guide>
        <p15:guide id="5" orient="horz" pos="935">
          <p15:clr>
            <a:srgbClr val="A4A3A4"/>
          </p15:clr>
        </p15:guide>
        <p15:guide id="6" orient="horz" pos="3762">
          <p15:clr>
            <a:srgbClr val="A4A3A4"/>
          </p15:clr>
        </p15:guide>
        <p15:guide id="7" orient="horz" pos="3589">
          <p15:clr>
            <a:srgbClr val="A4A3A4"/>
          </p15:clr>
        </p15:guide>
        <p15:guide id="8" orient="horz" pos="1094">
          <p15:clr>
            <a:srgbClr val="A4A3A4"/>
          </p15:clr>
        </p15:guide>
        <p15:guide id="9" pos="5446">
          <p15:clr>
            <a:srgbClr val="A4A3A4"/>
          </p15:clr>
        </p15:guide>
        <p15:guide id="10" pos="413">
          <p15:clr>
            <a:srgbClr val="A4A3A4"/>
          </p15:clr>
        </p15:guide>
        <p15:guide id="11" pos="226">
          <p15:clr>
            <a:srgbClr val="A4A3A4"/>
          </p15:clr>
        </p15:guide>
        <p15:guide id="12" pos="5579">
          <p15:clr>
            <a:srgbClr val="A4A3A4"/>
          </p15:clr>
        </p15:guide>
        <p15:guide id="13" pos="2931">
          <p15:clr>
            <a:srgbClr val="A4A3A4"/>
          </p15:clr>
        </p15:guide>
        <p15:guide id="14" pos="2853">
          <p15:clr>
            <a:srgbClr val="A4A3A4"/>
          </p15:clr>
        </p15:guide>
        <p15:guide id="15" pos="3016">
          <p15:clr>
            <a:srgbClr val="A4A3A4"/>
          </p15:clr>
        </p15:guide>
        <p15:guide id="16" pos="15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eur" initials="A" lastIdx="0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64B00"/>
    <a:srgbClr val="7F7F7F"/>
    <a:srgbClr val="003382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9852" autoAdjust="0"/>
  </p:normalViewPr>
  <p:slideViewPr>
    <p:cSldViewPr snapToObjects="1">
      <p:cViewPr varScale="1">
        <p:scale>
          <a:sx n="80" d="100"/>
          <a:sy n="80" d="100"/>
        </p:scale>
        <p:origin x="84" y="630"/>
      </p:cViewPr>
      <p:guideLst>
        <p:guide orient="horz" pos="777"/>
        <p:guide orient="horz" pos="4027"/>
        <p:guide orient="horz" pos="2478"/>
        <p:guide orient="horz" pos="459"/>
        <p:guide orient="horz" pos="935"/>
        <p:guide orient="horz" pos="3762"/>
        <p:guide orient="horz" pos="3589"/>
        <p:guide orient="horz" pos="1094"/>
        <p:guide pos="5446"/>
        <p:guide pos="413"/>
        <p:guide pos="226"/>
        <p:guide pos="5579"/>
        <p:guide pos="2931"/>
        <p:guide pos="2853"/>
        <p:guide pos="3016"/>
        <p:guide pos="15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10/10/2019</a:t>
            </a:fld>
            <a:endParaRPr lang="pt-BR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10/10/2019</a:t>
            </a:fld>
            <a:endParaRPr lang="pt-BR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34800"/>
            <a:ext cx="7992000" cy="93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48000" y="1025525"/>
            <a:ext cx="7997825" cy="307777"/>
          </a:xfrm>
        </p:spPr>
        <p:txBody>
          <a:bodyPr>
            <a:spAutoFit/>
          </a:bodyPr>
          <a:lstStyle/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500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kt 84" hidden="1">
            <a:extLst>
              <a:ext uri="{FF2B5EF4-FFF2-40B4-BE49-F238E27FC236}">
                <a16:creationId xmlns:a16="http://schemas.microsoft.com/office/drawing/2014/main" id="{70DA4662-6358-46F3-9F96-666D68807E40}"/>
              </a:ext>
            </a:extLst>
          </p:cNvPr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58" name="think-cell Folie" r:id="rId6" imgW="360" imgH="360" progId="TCLayout.ActiveDocument.1">
                  <p:embed/>
                </p:oleObj>
              </mc:Choice>
              <mc:Fallback>
                <p:oleObj name="think-cell Folie" r:id="rId6" imgW="360" imgH="360" progId="TCLayout.ActiveDocument.1">
                  <p:embed/>
                  <p:pic>
                    <p:nvPicPr>
                      <p:cNvPr id="3074" name="Objekt 84" hidden="1">
                        <a:extLst>
                          <a:ext uri="{FF2B5EF4-FFF2-40B4-BE49-F238E27FC236}">
                            <a16:creationId xmlns:a16="http://schemas.microsoft.com/office/drawing/2014/main" id="{70DA4662-6358-46F3-9F96-666D68807E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itelplatzhalter 1">
            <a:extLst>
              <a:ext uri="{FF2B5EF4-FFF2-40B4-BE49-F238E27FC236}">
                <a16:creationId xmlns:a16="http://schemas.microsoft.com/office/drawing/2014/main" id="{C002143B-E9FD-4CF0-984F-3CE085ED6D8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334963"/>
            <a:ext cx="7994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3076" name="Textplatzhalter 2">
            <a:extLst>
              <a:ext uri="{FF2B5EF4-FFF2-40B4-BE49-F238E27FC236}">
                <a16:creationId xmlns:a16="http://schemas.microsoft.com/office/drawing/2014/main" id="{8F2A64E7-108F-4E0C-95B3-CE72C4CDA1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85900"/>
            <a:ext cx="7993063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>
            <a:extLst>
              <a:ext uri="{FF2B5EF4-FFF2-40B4-BE49-F238E27FC236}">
                <a16:creationId xmlns:a16="http://schemas.microsoft.com/office/drawing/2014/main" id="{7891787F-D0F4-4902-8DEE-D0F718EDEFB3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October 2019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>
            <a:extLst>
              <a:ext uri="{FF2B5EF4-FFF2-40B4-BE49-F238E27FC236}">
                <a16:creationId xmlns:a16="http://schemas.microsoft.com/office/drawing/2014/main" id="{283C314B-A711-450A-BE29-A936C1CCC8AF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5ADFE07-1436-48A6-A573-0BCC87F44641}" type="slidenum">
              <a:rPr lang="en-GB" smtClean="0">
                <a:solidFill>
                  <a:srgbClr val="7F7F7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3079" name="Group 7">
            <a:extLst>
              <a:ext uri="{FF2B5EF4-FFF2-40B4-BE49-F238E27FC236}">
                <a16:creationId xmlns:a16="http://schemas.microsoft.com/office/drawing/2014/main" id="{AF93A119-53E0-4705-8BBF-71E9D840949A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3082" name="Freeform 8">
              <a:extLst>
                <a:ext uri="{FF2B5EF4-FFF2-40B4-BE49-F238E27FC236}">
                  <a16:creationId xmlns:a16="http://schemas.microsoft.com/office/drawing/2014/main" id="{4B6534CE-2757-48FC-8E44-1FB05C0B7AB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83" name="Freeform 9">
              <a:extLst>
                <a:ext uri="{FF2B5EF4-FFF2-40B4-BE49-F238E27FC236}">
                  <a16:creationId xmlns:a16="http://schemas.microsoft.com/office/drawing/2014/main" id="{39455CE0-C7B8-4CC3-AC78-0038111A35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4727 w 501"/>
                <a:gd name="T1" fmla="*/ 4134 h 429"/>
                <a:gd name="T2" fmla="*/ 4460 w 501"/>
                <a:gd name="T3" fmla="*/ 3789 h 429"/>
                <a:gd name="T4" fmla="*/ 4361 w 501"/>
                <a:gd name="T5" fmla="*/ 3659 h 429"/>
                <a:gd name="T6" fmla="*/ 3792 w 501"/>
                <a:gd name="T7" fmla="*/ 3392 h 429"/>
                <a:gd name="T8" fmla="*/ 3055 w 501"/>
                <a:gd name="T9" fmla="*/ 4134 h 429"/>
                <a:gd name="T10" fmla="*/ 3792 w 501"/>
                <a:gd name="T11" fmla="*/ 4860 h 429"/>
                <a:gd name="T12" fmla="*/ 4361 w 501"/>
                <a:gd name="T13" fmla="*/ 4597 h 429"/>
                <a:gd name="T14" fmla="*/ 4460 w 501"/>
                <a:gd name="T15" fmla="*/ 4465 h 429"/>
                <a:gd name="T16" fmla="*/ 4727 w 501"/>
                <a:gd name="T17" fmla="*/ 4134 h 429"/>
                <a:gd name="T18" fmla="*/ 2135 w 501"/>
                <a:gd name="T19" fmla="*/ 4117 h 429"/>
                <a:gd name="T20" fmla="*/ 3792 w 501"/>
                <a:gd name="T21" fmla="*/ 2479 h 429"/>
                <a:gd name="T22" fmla="*/ 5058 w 501"/>
                <a:gd name="T23" fmla="*/ 3061 h 429"/>
                <a:gd name="T24" fmla="*/ 5067 w 501"/>
                <a:gd name="T25" fmla="*/ 3089 h 429"/>
                <a:gd name="T26" fmla="*/ 5096 w 501"/>
                <a:gd name="T27" fmla="*/ 3077 h 429"/>
                <a:gd name="T28" fmla="*/ 3289 w 501"/>
                <a:gd name="T29" fmla="*/ 0 h 429"/>
                <a:gd name="T30" fmla="*/ 0 w 501"/>
                <a:gd name="T31" fmla="*/ 5666 h 429"/>
                <a:gd name="T32" fmla="*/ 3211 w 501"/>
                <a:gd name="T33" fmla="*/ 5666 h 429"/>
                <a:gd name="T34" fmla="*/ 3228 w 501"/>
                <a:gd name="T35" fmla="*/ 5654 h 429"/>
                <a:gd name="T36" fmla="*/ 2895 w 501"/>
                <a:gd name="T37" fmla="*/ 5510 h 429"/>
                <a:gd name="T38" fmla="*/ 2135 w 501"/>
                <a:gd name="T39" fmla="*/ 4117 h 429"/>
                <a:gd name="T40" fmla="*/ 6529 w 501"/>
                <a:gd name="T41" fmla="*/ 5637 h 429"/>
                <a:gd name="T42" fmla="*/ 6189 w 501"/>
                <a:gd name="T43" fmla="*/ 5547 h 429"/>
                <a:gd name="T44" fmla="*/ 5329 w 501"/>
                <a:gd name="T45" fmla="*/ 4843 h 429"/>
                <a:gd name="T46" fmla="*/ 5001 w 501"/>
                <a:gd name="T47" fmla="*/ 5257 h 429"/>
                <a:gd name="T48" fmla="*/ 4383 w 501"/>
                <a:gd name="T49" fmla="*/ 5654 h 429"/>
                <a:gd name="T50" fmla="*/ 4383 w 501"/>
                <a:gd name="T51" fmla="*/ 5666 h 429"/>
                <a:gd name="T52" fmla="*/ 6595 w 501"/>
                <a:gd name="T53" fmla="*/ 5666 h 429"/>
                <a:gd name="T54" fmla="*/ 6595 w 501"/>
                <a:gd name="T55" fmla="*/ 5654 h 429"/>
                <a:gd name="T56" fmla="*/ 6529 w 501"/>
                <a:gd name="T57" fmla="*/ 5637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84" name="Freeform 10">
              <a:extLst>
                <a:ext uri="{FF2B5EF4-FFF2-40B4-BE49-F238E27FC236}">
                  <a16:creationId xmlns:a16="http://schemas.microsoft.com/office/drawing/2014/main" id="{72ED15D2-93FF-41A2-8FC7-FF6AC922B51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2257 w 937"/>
                <a:gd name="T1" fmla="*/ 1790 h 326"/>
                <a:gd name="T2" fmla="*/ 1028 w 937"/>
                <a:gd name="T3" fmla="*/ 1172 h 326"/>
                <a:gd name="T4" fmla="*/ 1647 w 937"/>
                <a:gd name="T5" fmla="*/ 697 h 326"/>
                <a:gd name="T6" fmla="*/ 2450 w 937"/>
                <a:gd name="T7" fmla="*/ 1316 h 326"/>
                <a:gd name="T8" fmla="*/ 3339 w 937"/>
                <a:gd name="T9" fmla="*/ 1316 h 326"/>
                <a:gd name="T10" fmla="*/ 1687 w 937"/>
                <a:gd name="T11" fmla="*/ 0 h 326"/>
                <a:gd name="T12" fmla="*/ 156 w 937"/>
                <a:gd name="T13" fmla="*/ 1238 h 326"/>
                <a:gd name="T14" fmla="*/ 1373 w 937"/>
                <a:gd name="T15" fmla="*/ 2409 h 326"/>
                <a:gd name="T16" fmla="*/ 2597 w 937"/>
                <a:gd name="T17" fmla="*/ 3085 h 326"/>
                <a:gd name="T18" fmla="*/ 1791 w 937"/>
                <a:gd name="T19" fmla="*/ 3597 h 326"/>
                <a:gd name="T20" fmla="*/ 881 w 937"/>
                <a:gd name="T21" fmla="*/ 2834 h 326"/>
                <a:gd name="T22" fmla="*/ 12 w 937"/>
                <a:gd name="T23" fmla="*/ 2834 h 326"/>
                <a:gd name="T24" fmla="*/ 1770 w 937"/>
                <a:gd name="T25" fmla="*/ 4296 h 326"/>
                <a:gd name="T26" fmla="*/ 3466 w 937"/>
                <a:gd name="T27" fmla="*/ 2978 h 326"/>
                <a:gd name="T28" fmla="*/ 2257 w 937"/>
                <a:gd name="T29" fmla="*/ 1790 h 326"/>
                <a:gd name="T30" fmla="*/ 7136 w 937"/>
                <a:gd name="T31" fmla="*/ 1597 h 326"/>
                <a:gd name="T32" fmla="*/ 7136 w 937"/>
                <a:gd name="T33" fmla="*/ 1597 h 326"/>
                <a:gd name="T34" fmla="*/ 6243 w 937"/>
                <a:gd name="T35" fmla="*/ 1143 h 326"/>
                <a:gd name="T36" fmla="*/ 4936 w 937"/>
                <a:gd name="T37" fmla="*/ 2688 h 326"/>
                <a:gd name="T38" fmla="*/ 6264 w 937"/>
                <a:gd name="T39" fmla="*/ 4285 h 326"/>
                <a:gd name="T40" fmla="*/ 7164 w 937"/>
                <a:gd name="T41" fmla="*/ 3822 h 326"/>
                <a:gd name="T42" fmla="*/ 7174 w 937"/>
                <a:gd name="T43" fmla="*/ 3822 h 326"/>
                <a:gd name="T44" fmla="*/ 7174 w 937"/>
                <a:gd name="T45" fmla="*/ 4202 h 326"/>
                <a:gd name="T46" fmla="*/ 7956 w 937"/>
                <a:gd name="T47" fmla="*/ 4202 h 326"/>
                <a:gd name="T48" fmla="*/ 7956 w 937"/>
                <a:gd name="T49" fmla="*/ 106 h 326"/>
                <a:gd name="T50" fmla="*/ 7136 w 937"/>
                <a:gd name="T51" fmla="*/ 106 h 326"/>
                <a:gd name="T52" fmla="*/ 7136 w 937"/>
                <a:gd name="T53" fmla="*/ 1597 h 326"/>
                <a:gd name="T54" fmla="*/ 6465 w 937"/>
                <a:gd name="T55" fmla="*/ 3666 h 326"/>
                <a:gd name="T56" fmla="*/ 5751 w 937"/>
                <a:gd name="T57" fmla="*/ 2716 h 326"/>
                <a:gd name="T58" fmla="*/ 6465 w 937"/>
                <a:gd name="T59" fmla="*/ 1769 h 326"/>
                <a:gd name="T60" fmla="*/ 7164 w 937"/>
                <a:gd name="T61" fmla="*/ 2700 h 326"/>
                <a:gd name="T62" fmla="*/ 6465 w 937"/>
                <a:gd name="T63" fmla="*/ 3666 h 326"/>
                <a:gd name="T64" fmla="*/ 9775 w 937"/>
                <a:gd name="T65" fmla="*/ 1143 h 326"/>
                <a:gd name="T66" fmla="*/ 8258 w 937"/>
                <a:gd name="T67" fmla="*/ 2716 h 326"/>
                <a:gd name="T68" fmla="*/ 9775 w 937"/>
                <a:gd name="T69" fmla="*/ 4285 h 326"/>
                <a:gd name="T70" fmla="*/ 11160 w 937"/>
                <a:gd name="T71" fmla="*/ 3281 h 326"/>
                <a:gd name="T72" fmla="*/ 10446 w 937"/>
                <a:gd name="T73" fmla="*/ 3281 h 326"/>
                <a:gd name="T74" fmla="*/ 9804 w 937"/>
                <a:gd name="T75" fmla="*/ 3666 h 326"/>
                <a:gd name="T76" fmla="*/ 9062 w 937"/>
                <a:gd name="T77" fmla="*/ 2912 h 326"/>
                <a:gd name="T78" fmla="*/ 11212 w 937"/>
                <a:gd name="T79" fmla="*/ 2912 h 326"/>
                <a:gd name="T80" fmla="*/ 9775 w 937"/>
                <a:gd name="T81" fmla="*/ 1143 h 326"/>
                <a:gd name="T82" fmla="*/ 9062 w 937"/>
                <a:gd name="T83" fmla="*/ 2400 h 326"/>
                <a:gd name="T84" fmla="*/ 9749 w 937"/>
                <a:gd name="T85" fmla="*/ 1769 h 326"/>
                <a:gd name="T86" fmla="*/ 10397 w 937"/>
                <a:gd name="T87" fmla="*/ 2400 h 326"/>
                <a:gd name="T88" fmla="*/ 9062 w 937"/>
                <a:gd name="T89" fmla="*/ 2400 h 326"/>
                <a:gd name="T90" fmla="*/ 11545 w 937"/>
                <a:gd name="T91" fmla="*/ 4202 h 326"/>
                <a:gd name="T92" fmla="*/ 12360 w 937"/>
                <a:gd name="T93" fmla="*/ 4202 h 326"/>
                <a:gd name="T94" fmla="*/ 12360 w 937"/>
                <a:gd name="T95" fmla="*/ 106 h 326"/>
                <a:gd name="T96" fmla="*/ 11545 w 937"/>
                <a:gd name="T97" fmla="*/ 106 h 326"/>
                <a:gd name="T98" fmla="*/ 11545 w 937"/>
                <a:gd name="T99" fmla="*/ 4202 h 326"/>
                <a:gd name="T100" fmla="*/ 3773 w 937"/>
                <a:gd name="T101" fmla="*/ 4202 h 326"/>
                <a:gd name="T102" fmla="*/ 4589 w 937"/>
                <a:gd name="T103" fmla="*/ 4202 h 326"/>
                <a:gd name="T104" fmla="*/ 4589 w 937"/>
                <a:gd name="T105" fmla="*/ 1228 h 326"/>
                <a:gd name="T106" fmla="*/ 3773 w 937"/>
                <a:gd name="T107" fmla="*/ 1228 h 326"/>
                <a:gd name="T108" fmla="*/ 3773 w 937"/>
                <a:gd name="T109" fmla="*/ 4202 h 326"/>
                <a:gd name="T110" fmla="*/ 3773 w 937"/>
                <a:gd name="T111" fmla="*/ 775 h 326"/>
                <a:gd name="T112" fmla="*/ 4589 w 937"/>
                <a:gd name="T113" fmla="*/ 775 h 326"/>
                <a:gd name="T114" fmla="*/ 4589 w 937"/>
                <a:gd name="T115" fmla="*/ 106 h 326"/>
                <a:gd name="T116" fmla="*/ 3773 w 937"/>
                <a:gd name="T117" fmla="*/ 106 h 326"/>
                <a:gd name="T118" fmla="*/ 3773 w 937"/>
                <a:gd name="T119" fmla="*/ 775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9521967-59CA-49D4-B943-5306B4843B6A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2326D16A-0131-4532-B017-956E2A43643C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1769616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33260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30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dirty="0"/>
              <a:t>Economia de eletricidade de 20% a 45%</a:t>
            </a:r>
            <a:endParaRPr lang="pt-BR" b="0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51885" y="1414076"/>
            <a:ext cx="7997825" cy="307777"/>
          </a:xfrm>
        </p:spPr>
        <p:txBody>
          <a:bodyPr vert="horz" lIns="0" tIns="0" rIns="0" bIns="0" rtlCol="0">
            <a:spAutoFit/>
          </a:bodyPr>
          <a:lstStyle/>
          <a:p>
            <a:r>
              <a:rPr lang="pt-BR" noProof="0" dirty="0" err="1"/>
              <a:t>Ecoven</a:t>
            </a:r>
            <a:r>
              <a:rPr lang="pt-BR" noProof="0" dirty="0"/>
              <a:t> S2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pt-BR" sz="800" kern="0" noProof="0" dirty="0"/>
              <a:t>Valor: Otimização de custos, Sustentabilidade</a:t>
            </a:r>
          </a:p>
          <a:p>
            <a:r>
              <a:rPr lang="pt-BR" sz="800" kern="0" noProof="0" dirty="0"/>
              <a:t>Equipamento: Sopradoras Séries2 menos PM &amp; PH modelos </a:t>
            </a:r>
          </a:p>
          <a:p>
            <a:r>
              <a:rPr lang="pt-BR" sz="800" kern="0" noProof="0" dirty="0"/>
              <a:t>Código catálogo: 978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buClr>
                <a:schemeClr val="accent4"/>
              </a:buClr>
            </a:pPr>
            <a:endParaRPr lang="en-US" sz="100" dirty="0" err="1">
              <a:solidFill>
                <a:srgbClr val="FFFFFF"/>
              </a:solidFill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229363"/>
              </p:ext>
            </p:extLst>
          </p:nvPr>
        </p:nvGraphicFramePr>
        <p:xfrm>
          <a:off x="651885" y="1743075"/>
          <a:ext cx="7997390" cy="4014180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VALOR E VANTAGENS</a:t>
                      </a: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DESCRIÇÃO</a:t>
                      </a:r>
                      <a:endParaRPr kumimoji="0" lang="pt-BR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pt-BR" sz="1200" dirty="0"/>
                        <a:t>Economia de </a:t>
                      </a:r>
                      <a:r>
                        <a:rPr lang="pt-BR" sz="1200" b="1" dirty="0">
                          <a:solidFill>
                            <a:schemeClr val="accent4"/>
                          </a:solidFill>
                        </a:rPr>
                        <a:t>20% a 45% </a:t>
                      </a:r>
                      <a:r>
                        <a:rPr lang="pt-BR" sz="1200" dirty="0"/>
                        <a:t>de consumo elétrico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pt-BR" sz="1200" dirty="0"/>
                        <a:t>Menos lâmpadas e potência instalada </a:t>
                      </a:r>
                      <a:r>
                        <a:rPr lang="pt-BR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11% </a:t>
                      </a:r>
                      <a:r>
                        <a:rPr lang="pt-BR" sz="1200" dirty="0"/>
                        <a:t>inferior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pt-BR" sz="1200" dirty="0"/>
                        <a:t>Aquecimento mais eficaz: zoneamento minucioso da superfície da preforma e estiramento otimizado sob o gargalo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pt-BR" sz="1200" dirty="0"/>
                        <a:t>Manutenção facilitada: o módulo de aquecimento pode ser revisado na oficina enquanto a máquina funciona com um módulo suplente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pt-BR" sz="1200" dirty="0"/>
                        <a:t>Cerâmicas autolimpantes por pirólise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pt-BR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Novo suporte de ajuste bloco/forno: montagem independente do escudo de resfriamento do gargalo para mais estabilidade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Módulo </a:t>
                      </a:r>
                      <a:r>
                        <a:rPr kumimoji="0" lang="pt-B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Ecoven</a:t>
                      </a: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para resfriamento das lâmpadas: o Super Cobra é substituído por um ventilador dedicado para cada módulo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Módulos de aquecimento: apenas 8 lâmpadas infravermelhas, lâmpadas mais eficientes, paredes de cerâmica e refletor na parte superior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Refletor na parte superior do forno de cerâmica, altura ajustável para se adaptar a todos os tamanhos de preformas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Conexões: armário pré-conectado, adicionado para fornecer eletricidade aos ventiladores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Nova automatização e processo: armário elétrico principal modernizado (fornecimento de energia, novas funcionalidades e reajuste de todas as páginas do processo)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11660" y="4005064"/>
            <a:ext cx="2564514" cy="1620180"/>
          </a:xfrm>
          <a:prstGeom prst="rect">
            <a:avLst/>
          </a:prstGeom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32FA7AD5-11DD-4539-9E8F-16CB184A25F5}"/>
              </a:ext>
            </a:extLst>
          </p:cNvPr>
          <p:cNvSpPr/>
          <p:nvPr/>
        </p:nvSpPr>
        <p:spPr>
          <a:xfrm>
            <a:off x="4759900" y="1743075"/>
            <a:ext cx="3889375" cy="3937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190500" indent="-1905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fontAlgn="base">
              <a:spcBef>
                <a:spcPts val="300"/>
              </a:spcBef>
              <a:buClr>
                <a:schemeClr val="folHlink"/>
              </a:buClr>
            </a:pPr>
            <a:r>
              <a:rPr lang="pt-BR" altLang="de-DE" sz="1400" b="1" noProof="1">
                <a:solidFill>
                  <a:schemeClr val="bg1"/>
                </a:solidFill>
              </a:rPr>
              <a:t>DESCRIÇÃO</a:t>
            </a:r>
            <a:endParaRPr lang="pt-BR" altLang="de-DE" sz="1400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05767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0</TotalTime>
  <Words>209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Wingdings</vt:lpstr>
      <vt:lpstr>NewSidel_Template_4x3_with add layouts</vt:lpstr>
      <vt:lpstr>think-cell Folie</vt:lpstr>
      <vt:lpstr>Economia de eletricidade de 20% a 45%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2013-03-10T13:20:43Z</dcterms:created>
  <dcterms:modified xsi:type="dcterms:W3CDTF">2019-10-10T14:59:21Z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2019-10-10T14:59:21.1083475Z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Sensitivity">
    <vt:lpwstr>General</vt:lpwstr>
  </property>
</Properties>
</file>