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83" r:id="rId1"/>
  </p:sldMasterIdLst>
  <p:notesMasterIdLst>
    <p:notesMasterId r:id="rId3"/>
  </p:notesMasterIdLst>
  <p:handoutMasterIdLst>
    <p:handoutMasterId r:id="rId4"/>
  </p:handoutMasterIdLst>
  <p:sldIdLst>
    <p:sldId id="981" r:id="rId2"/>
  </p:sldIdLst>
  <p:sldSz cx="9144000" cy="6858000" type="screen4x3"/>
  <p:notesSz cx="6858000" cy="9144000"/>
  <p:custDataLst>
    <p:tags r:id="rId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777">
          <p15:clr>
            <a:srgbClr val="A4A3A4"/>
          </p15:clr>
        </p15:guide>
        <p15:guide id="2" orient="horz" pos="4027">
          <p15:clr>
            <a:srgbClr val="A4A3A4"/>
          </p15:clr>
        </p15:guide>
        <p15:guide id="3" orient="horz" pos="2478">
          <p15:clr>
            <a:srgbClr val="A4A3A4"/>
          </p15:clr>
        </p15:guide>
        <p15:guide id="4" orient="horz" pos="459">
          <p15:clr>
            <a:srgbClr val="A4A3A4"/>
          </p15:clr>
        </p15:guide>
        <p15:guide id="5" orient="horz" pos="935">
          <p15:clr>
            <a:srgbClr val="A4A3A4"/>
          </p15:clr>
        </p15:guide>
        <p15:guide id="6" orient="horz" pos="3762">
          <p15:clr>
            <a:srgbClr val="A4A3A4"/>
          </p15:clr>
        </p15:guide>
        <p15:guide id="7" orient="horz" pos="3589">
          <p15:clr>
            <a:srgbClr val="A4A3A4"/>
          </p15:clr>
        </p15:guide>
        <p15:guide id="8" orient="horz" pos="1094">
          <p15:clr>
            <a:srgbClr val="A4A3A4"/>
          </p15:clr>
        </p15:guide>
        <p15:guide id="9" pos="5446">
          <p15:clr>
            <a:srgbClr val="A4A3A4"/>
          </p15:clr>
        </p15:guide>
        <p15:guide id="10" pos="413">
          <p15:clr>
            <a:srgbClr val="A4A3A4"/>
          </p15:clr>
        </p15:guide>
        <p15:guide id="11" pos="226">
          <p15:clr>
            <a:srgbClr val="A4A3A4"/>
          </p15:clr>
        </p15:guide>
        <p15:guide id="12" pos="5579">
          <p15:clr>
            <a:srgbClr val="A4A3A4"/>
          </p15:clr>
        </p15:guide>
        <p15:guide id="13" pos="2931">
          <p15:clr>
            <a:srgbClr val="A4A3A4"/>
          </p15:clr>
        </p15:guide>
        <p15:guide id="14" pos="2853">
          <p15:clr>
            <a:srgbClr val="A4A3A4"/>
          </p15:clr>
        </p15:guide>
        <p15:guide id="15" pos="3016">
          <p15:clr>
            <a:srgbClr val="A4A3A4"/>
          </p15:clr>
        </p15:guide>
        <p15:guide id="16" pos="1565">
          <p15:clr>
            <a:srgbClr val="A4A3A4"/>
          </p15:clr>
        </p15:guide>
        <p15:guide id="17" orient="horz" pos="40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uteu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E64B00"/>
    <a:srgbClr val="7F7F7F"/>
    <a:srgbClr val="003382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3" autoAdjust="0"/>
    <p:restoredTop sz="99871" autoAdjust="0"/>
  </p:normalViewPr>
  <p:slideViewPr>
    <p:cSldViewPr snapToObjects="1">
      <p:cViewPr varScale="1">
        <p:scale>
          <a:sx n="80" d="100"/>
          <a:sy n="80" d="100"/>
        </p:scale>
        <p:origin x="84" y="630"/>
      </p:cViewPr>
      <p:guideLst>
        <p:guide orient="horz" pos="777"/>
        <p:guide orient="horz" pos="4027"/>
        <p:guide orient="horz" pos="2478"/>
        <p:guide orient="horz" pos="459"/>
        <p:guide orient="horz" pos="935"/>
        <p:guide orient="horz" pos="3762"/>
        <p:guide orient="horz" pos="3589"/>
        <p:guide orient="horz" pos="1094"/>
        <p:guide pos="5446"/>
        <p:guide pos="413"/>
        <p:guide pos="226"/>
        <p:guide pos="5579"/>
        <p:guide pos="2931"/>
        <p:guide pos="2853"/>
        <p:guide pos="3016"/>
        <p:guide pos="1565"/>
        <p:guide orient="horz" pos="40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Objects="1">
      <p:cViewPr varScale="1">
        <p:scale>
          <a:sx n="62" d="100"/>
          <a:sy n="62" d="100"/>
        </p:scale>
        <p:origin x="-2314" y="-91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10/10/2019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06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GB" smtClean="0"/>
              <a:pPr/>
              <a:t>10/10/2019</a:t>
            </a:fld>
            <a:endParaRPr lang="en-GB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67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62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32851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38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‹N°›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 October 2019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EE52F8CB-CA96-44AA-9D81-65786468589F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4950918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4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3332603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40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Senkung</a:t>
            </a:r>
            <a:r>
              <a:rPr lang="en-US" dirty="0"/>
              <a:t> des </a:t>
            </a:r>
            <a:r>
              <a:rPr lang="en-US" dirty="0" err="1"/>
              <a:t>Stromverbrauchs</a:t>
            </a:r>
            <a:br>
              <a:rPr lang="en-US" dirty="0"/>
            </a:br>
            <a:r>
              <a:rPr lang="en-US" dirty="0"/>
              <a:t>um 20 – 45 %</a:t>
            </a:r>
            <a:endParaRPr lang="en-GB" b="0" dirty="0"/>
          </a:p>
        </p:txBody>
      </p:sp>
      <p:sp>
        <p:nvSpPr>
          <p:cNvPr id="3" name="Text Placeholder 2"/>
          <p:cNvSpPr>
            <a:spLocks noGrp="1"/>
          </p:cNvSpPr>
          <p:nvPr>
            <p:ph idx="4294967295"/>
          </p:nvPr>
        </p:nvSpPr>
        <p:spPr>
          <a:xfrm>
            <a:off x="657511" y="1436688"/>
            <a:ext cx="7997825" cy="306387"/>
          </a:xfrm>
        </p:spPr>
        <p:txBody>
          <a:bodyPr vert="horz" lIns="0" tIns="0" rIns="0" bIns="0" rtlCol="0">
            <a:spAutoFit/>
          </a:bodyPr>
          <a:lstStyle/>
          <a:p>
            <a:r>
              <a:rPr lang="en-US" dirty="0" err="1"/>
              <a:t>Ecoven</a:t>
            </a:r>
            <a:r>
              <a:rPr lang="en-US" dirty="0"/>
              <a:t> S2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800" kern="0" dirty="0" err="1"/>
              <a:t>Nutzen</a:t>
            </a:r>
            <a:r>
              <a:rPr lang="en-US" sz="800" kern="0" dirty="0"/>
              <a:t>: </a:t>
            </a:r>
            <a:r>
              <a:rPr lang="en-US" sz="800" kern="0" dirty="0" err="1"/>
              <a:t>Kostenoptimierung</a:t>
            </a:r>
            <a:r>
              <a:rPr lang="en-US" sz="800" kern="0" dirty="0"/>
              <a:t>, </a:t>
            </a:r>
            <a:r>
              <a:rPr lang="en-US" sz="800" kern="0" dirty="0" err="1"/>
              <a:t>Nachhaltigkeit</a:t>
            </a:r>
            <a:endParaRPr lang="en-US" sz="800" kern="0" dirty="0"/>
          </a:p>
          <a:p>
            <a:r>
              <a:rPr lang="en-US" sz="800" kern="0" dirty="0" err="1"/>
              <a:t>Maschine</a:t>
            </a:r>
            <a:r>
              <a:rPr lang="en-US" sz="800" kern="0" dirty="0"/>
              <a:t>: Series2-Blasmaschinen </a:t>
            </a:r>
            <a:r>
              <a:rPr lang="en-US" sz="800" kern="0" dirty="0" err="1"/>
              <a:t>außer</a:t>
            </a:r>
            <a:r>
              <a:rPr lang="en-US" sz="800" kern="0" dirty="0"/>
              <a:t> PM &amp; PH </a:t>
            </a:r>
            <a:r>
              <a:rPr lang="en-US" sz="800" kern="0" dirty="0" err="1"/>
              <a:t>Modellen</a:t>
            </a:r>
            <a:endParaRPr lang="en-US" sz="800" kern="0" dirty="0"/>
          </a:p>
          <a:p>
            <a:r>
              <a:rPr lang="en-US" sz="800" kern="0" dirty="0" err="1"/>
              <a:t>Katalog</a:t>
            </a:r>
            <a:r>
              <a:rPr lang="en-US" sz="800" kern="0" dirty="0"/>
              <a:t>-Code: 978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buClr>
                <a:schemeClr val="accent4"/>
              </a:buClr>
            </a:pPr>
            <a:endParaRPr lang="en-US" sz="100" dirty="0" err="1">
              <a:solidFill>
                <a:srgbClr val="FFFFFF"/>
              </a:solidFill>
            </a:endParaRPr>
          </a:p>
        </p:txBody>
      </p:sp>
      <p:graphicFrame>
        <p:nvGraphicFramePr>
          <p:cNvPr id="25" name="Group 1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546601"/>
              </p:ext>
            </p:extLst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fontAlgn="auto" hangingPunct="1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defRPr/>
                      </a:pPr>
                      <a:r>
                        <a:rPr lang="en-GB" sz="1400" b="1" dirty="0">
                          <a:solidFill>
                            <a:srgbClr val="FFFFFF"/>
                          </a:solidFill>
                        </a:rPr>
                        <a:t>NUTZEN UND VORTEILE</a:t>
                      </a: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BESCHREIBUNG</a:t>
                      </a:r>
                      <a:endParaRPr kumimoji="0" lang="en-GB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de-DE" sz="1200" b="1" dirty="0">
                          <a:solidFill>
                            <a:schemeClr val="accent4"/>
                          </a:solidFill>
                        </a:rPr>
                        <a:t>20 – 45 % </a:t>
                      </a:r>
                      <a:r>
                        <a:rPr lang="de-DE" sz="1200" dirty="0"/>
                        <a:t>weniger Stromverbrauch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de-DE" sz="1200" dirty="0"/>
                        <a:t>Weniger Lampen für </a:t>
                      </a:r>
                      <a:r>
                        <a:rPr lang="de-DE" sz="1200" b="1" dirty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11 % </a:t>
                      </a:r>
                      <a:r>
                        <a:rPr lang="de-DE" sz="1200" dirty="0"/>
                        <a:t>weniger installierte Leistung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de-DE" sz="1200" dirty="0"/>
                        <a:t>Besseres Aufheizen: bessere </a:t>
                      </a:r>
                      <a:r>
                        <a:rPr lang="de-DE" sz="1200" dirty="0" err="1"/>
                        <a:t>Bereichsein-grenzungen</a:t>
                      </a:r>
                      <a:r>
                        <a:rPr lang="de-DE" sz="1200" dirty="0"/>
                        <a:t> an der </a:t>
                      </a:r>
                      <a:r>
                        <a:rPr lang="de-DE" sz="1200" dirty="0" err="1"/>
                        <a:t>Preform</a:t>
                      </a:r>
                      <a:r>
                        <a:rPr lang="de-DE" sz="1200" dirty="0"/>
                        <a:t>-Oberfläche und optimiertes Strecken unter dem Hals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de-DE" sz="1200" dirty="0"/>
                        <a:t>Einfachere Wartung des Heizmoduls auf der Werkbank bei Maschinenbetrieb mit Ersatzmodul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de-DE" sz="1200" dirty="0"/>
                        <a:t>Selbstreinigung der Keramik</a:t>
                      </a:r>
                      <a:r>
                        <a:rPr lang="de-DE" sz="1200" baseline="0" dirty="0"/>
                        <a:t> per Pyrolyse</a:t>
                      </a:r>
                      <a:endParaRPr lang="de-DE" sz="1200" dirty="0"/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Neuer Einstellblock/Ofengestell: unabhängige Einstellung der Halskühlblende für mehr Stabilität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Ecoven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-Modul zur Lampenkühlung: Ersetzen der Super Cobra durch einen Lüfter für jedes Modul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Heizmodule: nur 8 </a:t>
                      </a:r>
                      <a:r>
                        <a:rPr kumimoji="0" lang="de-DE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IR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-Lampen, wirksamere Lampen, Keramikwand und oberer Reflektor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Oberer Keramik-Reflektor, passend für alle </a:t>
                      </a:r>
                      <a:r>
                        <a:rPr kumimoji="0" lang="de-DE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Preformlängen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in der Höhe einstellbar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Verkabelung: zusätzlicher vorverdrahteter Schaltschrank zur Stromversorgung der Lüfter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Neue Steuerung und neuer Prozess: aktualisierter Hauptschaltschrank (Stromversorgung, neue Funktionen, neu angepasste Prozessdatenblätter)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11660" y="4068000"/>
            <a:ext cx="2564514" cy="1620180"/>
          </a:xfrm>
          <a:prstGeom prst="rect">
            <a:avLst/>
          </a:prstGeom>
        </p:spPr>
      </p:pic>
      <p:sp>
        <p:nvSpPr>
          <p:cNvPr id="9" name="Rechteck 11">
            <a:extLst>
              <a:ext uri="{FF2B5EF4-FFF2-40B4-BE49-F238E27FC236}">
                <a16:creationId xmlns:a16="http://schemas.microsoft.com/office/drawing/2014/main" id="{F92423EC-3828-4F07-A16B-DA360BFA3157}"/>
              </a:ext>
            </a:extLst>
          </p:cNvPr>
          <p:cNvSpPr/>
          <p:nvPr/>
        </p:nvSpPr>
        <p:spPr>
          <a:xfrm>
            <a:off x="4766215" y="1743075"/>
            <a:ext cx="3889375" cy="3937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>
            <a:lvl1pPr marL="190500" indent="-1905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300"/>
              </a:spcBef>
              <a:buSzPct val="100000"/>
              <a:defRPr/>
            </a:pPr>
            <a:r>
              <a:rPr lang="de-CH" altLang="fr-FR" sz="1400" b="1" dirty="0">
                <a:solidFill>
                  <a:srgbClr val="FFFFFF"/>
                </a:solidFill>
                <a:cs typeface="Arial" charset="0"/>
              </a:rPr>
              <a:t>BESCHREIBUNG</a:t>
            </a:r>
          </a:p>
        </p:txBody>
      </p:sp>
    </p:spTree>
    <p:extLst>
      <p:ext uri="{BB962C8B-B14F-4D97-AF65-F5344CB8AC3E}">
        <p14:creationId xmlns:p14="http://schemas.microsoft.com/office/powerpoint/2010/main" val="400905767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ClassicPhotoAlbum</Template>
  <TotalTime>0</TotalTime>
  <Words>147</Words>
  <Application>Microsoft Office PowerPoint</Application>
  <PresentationFormat>Affichage à l'écran (4:3)</PresentationFormat>
  <Paragraphs>19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Wingdings</vt:lpstr>
      <vt:lpstr>LIOMT</vt:lpstr>
      <vt:lpstr>think-cell Folie</vt:lpstr>
      <vt:lpstr>Senkung des Stromverbrauchs um 20 – 45 %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2013-03-10T13:20:43Z</dcterms:created>
  <dcterms:modified xsi:type="dcterms:W3CDTF">2019-10-10T14:56:17Z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480757-a570-4f64-84e7-c5b3ffe9d573_Enabled">
    <vt:lpwstr>True</vt:lpwstr>
  </property>
  <property fmtid="{D5CDD505-2E9C-101B-9397-08002B2CF9AE}" pid="3" name="MSIP_Label_94480757-a570-4f64-84e7-c5b3ffe9d573_SiteId">
    <vt:lpwstr>2390cbd1-e663-4321-bc93-ba298637ce52</vt:lpwstr>
  </property>
  <property fmtid="{D5CDD505-2E9C-101B-9397-08002B2CF9AE}" pid="4" name="MSIP_Label_94480757-a570-4f64-84e7-c5b3ffe9d573_Owner">
    <vt:lpwstr>107200@sidel.com</vt:lpwstr>
  </property>
  <property fmtid="{D5CDD505-2E9C-101B-9397-08002B2CF9AE}" pid="5" name="MSIP_Label_94480757-a570-4f64-84e7-c5b3ffe9d573_SetDate">
    <vt:lpwstr>2019-10-10T14:56:17.7433320Z</vt:lpwstr>
  </property>
  <property fmtid="{D5CDD505-2E9C-101B-9397-08002B2CF9AE}" pid="6" name="MSIP_Label_94480757-a570-4f64-84e7-c5b3ffe9d573_Name">
    <vt:lpwstr>General</vt:lpwstr>
  </property>
  <property fmtid="{D5CDD505-2E9C-101B-9397-08002B2CF9AE}" pid="7" name="MSIP_Label_94480757-a570-4f64-84e7-c5b3ffe9d573_Application">
    <vt:lpwstr>Microsoft Azure Information Protection</vt:lpwstr>
  </property>
  <property fmtid="{D5CDD505-2E9C-101B-9397-08002B2CF9AE}" pid="8" name="MSIP_Label_94480757-a570-4f64-84e7-c5b3ffe9d573_Extended_MSFT_Method">
    <vt:lpwstr>Automatic</vt:lpwstr>
  </property>
  <property fmtid="{D5CDD505-2E9C-101B-9397-08002B2CF9AE}" pid="9" name="Sensitivity">
    <vt:lpwstr>General</vt:lpwstr>
  </property>
</Properties>
</file>