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3" r:id="rId1"/>
  </p:sldMasterIdLst>
  <p:notesMasterIdLst>
    <p:notesMasterId r:id="rId3"/>
  </p:notesMasterIdLst>
  <p:handoutMasterIdLst>
    <p:handoutMasterId r:id="rId4"/>
  </p:handoutMasterIdLst>
  <p:sldIdLst>
    <p:sldId id="981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777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2478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935">
          <p15:clr>
            <a:srgbClr val="A4A3A4"/>
          </p15:clr>
        </p15:guide>
        <p15:guide id="6" orient="horz" pos="3762">
          <p15:clr>
            <a:srgbClr val="A4A3A4"/>
          </p15:clr>
        </p15:guide>
        <p15:guide id="7" orient="horz" pos="3589">
          <p15:clr>
            <a:srgbClr val="A4A3A4"/>
          </p15:clr>
        </p15:guide>
        <p15:guide id="8" orient="horz" pos="1094">
          <p15:clr>
            <a:srgbClr val="A4A3A4"/>
          </p15:clr>
        </p15:guide>
        <p15:guide id="9" pos="5446">
          <p15:clr>
            <a:srgbClr val="A4A3A4"/>
          </p15:clr>
        </p15:guide>
        <p15:guide id="10" pos="413">
          <p15:clr>
            <a:srgbClr val="A4A3A4"/>
          </p15:clr>
        </p15:guide>
        <p15:guide id="11" pos="226">
          <p15:clr>
            <a:srgbClr val="A4A3A4"/>
          </p15:clr>
        </p15:guide>
        <p15:guide id="12" pos="5579">
          <p15:clr>
            <a:srgbClr val="A4A3A4"/>
          </p15:clr>
        </p15:guide>
        <p15:guide id="13" pos="2931">
          <p15:clr>
            <a:srgbClr val="A4A3A4"/>
          </p15:clr>
        </p15:guide>
        <p15:guide id="14" pos="2853">
          <p15:clr>
            <a:srgbClr val="A4A3A4"/>
          </p15:clr>
        </p15:guide>
        <p15:guide id="15" pos="3016">
          <p15:clr>
            <a:srgbClr val="A4A3A4"/>
          </p15:clr>
        </p15:guide>
        <p15:guide id="16" pos="1565">
          <p15:clr>
            <a:srgbClr val="A4A3A4"/>
          </p15:clr>
        </p15:guide>
        <p15:guide id="17" orient="horz" pos="40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eu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64B00"/>
    <a:srgbClr val="7F7F7F"/>
    <a:srgbClr val="003382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9852" autoAdjust="0"/>
  </p:normalViewPr>
  <p:slideViewPr>
    <p:cSldViewPr snapToObjects="1">
      <p:cViewPr varScale="1">
        <p:scale>
          <a:sx n="80" d="100"/>
          <a:sy n="80" d="100"/>
        </p:scale>
        <p:origin x="84" y="630"/>
      </p:cViewPr>
      <p:guideLst>
        <p:guide orient="horz" pos="777"/>
        <p:guide orient="horz" pos="4027"/>
        <p:guide orient="horz" pos="2478"/>
        <p:guide orient="horz" pos="459"/>
        <p:guide orient="horz" pos="935"/>
        <p:guide orient="horz" pos="3762"/>
        <p:guide orient="horz" pos="3589"/>
        <p:guide orient="horz" pos="1094"/>
        <p:guide pos="5446"/>
        <p:guide pos="413"/>
        <p:guide pos="226"/>
        <p:guide pos="5579"/>
        <p:guide pos="2931"/>
        <p:guide pos="2853"/>
        <p:guide pos="3016"/>
        <p:guide pos="1565"/>
        <p:guide orient="horz" pos="4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10/10/2019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66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6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7119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38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 October 2019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A72A3DC-6434-4E7F-94E2-0EFBF85B7339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842884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3260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1" i="0" u="none"/>
              <a:t>Reduzca la electricidad entre un 20 % y un 45 %</a:t>
            </a:r>
            <a:endParaRPr lang="es" b="0" dirty="0"/>
          </a:p>
        </p:txBody>
      </p:sp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669724" y="1393176"/>
            <a:ext cx="7997825" cy="306387"/>
          </a:xfrm>
        </p:spPr>
        <p:txBody>
          <a:bodyPr vert="horz" lIns="0" tIns="0" rIns="0" bIns="0" rtlCol="0">
            <a:spAutoFit/>
          </a:bodyPr>
          <a:lstStyle/>
          <a:p>
            <a:pPr algn="l" rtl="0"/>
            <a:r>
              <a:rPr lang="es" b="0" i="0" u="none" dirty="0"/>
              <a:t>Ecoven S2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949280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" sz="800" b="0" i="0" u="none" kern="0" dirty="0"/>
              <a:t>Valor: Optimización de costos, </a:t>
            </a:r>
            <a:r>
              <a:rPr lang="fr-FR" sz="800" kern="0" dirty="0" err="1"/>
              <a:t>Sostenibilidad</a:t>
            </a:r>
            <a:endParaRPr lang="es" sz="800" b="0" i="0" u="none" kern="0" dirty="0"/>
          </a:p>
          <a:p>
            <a:pPr algn="l" rtl="0"/>
            <a:r>
              <a:rPr lang="es" sz="800" b="0" i="0" u="none" kern="0" dirty="0"/>
              <a:t>Equipo: Sopladoras Series2 (excepto PH &amp; PM modelos) </a:t>
            </a:r>
            <a:endParaRPr lang="es" sz="800" kern="0" dirty="0"/>
          </a:p>
          <a:p>
            <a:pPr algn="l" rtl="0"/>
            <a:r>
              <a:rPr lang="es" sz="800" b="0" i="0" u="none" kern="0" dirty="0"/>
              <a:t>Código del catálogo: 978</a:t>
            </a:r>
            <a:endParaRPr lang="es" sz="800" kern="0" dirty="0"/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l" rtl="0">
              <a:buClr>
                <a:schemeClr val="accent4"/>
              </a:buClr>
            </a:pPr>
            <a:endParaRPr lang="es" sz="100" dirty="0" err="1">
              <a:solidFill>
                <a:srgbClr val="FFFFFF"/>
              </a:solidFill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35208"/>
              </p:ext>
            </p:extLst>
          </p:nvPr>
        </p:nvGraphicFramePr>
        <p:xfrm>
          <a:off x="651885" y="1743075"/>
          <a:ext cx="7997390" cy="4119182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379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VALOR Y VENTAJAS</a:t>
                      </a:r>
                      <a:endParaRPr kumimoji="0" lang="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DESCRIPCIÓN</a:t>
                      </a:r>
                      <a:endParaRPr kumimoji="0" lang="es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803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 algn="l" rtl="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s" sz="1150" b="1" i="0" u="none" dirty="0">
                          <a:solidFill>
                            <a:schemeClr val="accent4"/>
                          </a:solidFill>
                        </a:rPr>
                        <a:t>De 20 % a 45 %</a:t>
                      </a:r>
                      <a:r>
                        <a:rPr lang="es" sz="1150" b="0" i="0" u="none" dirty="0"/>
                        <a:t> menos de consumo eléctrico.</a:t>
                      </a:r>
                    </a:p>
                    <a:p>
                      <a:pPr marL="182563" indent="-182563" algn="l" rtl="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s" sz="1150" b="0" i="0" u="none" dirty="0"/>
                        <a:t>Menos lámparas: </a:t>
                      </a:r>
                      <a:r>
                        <a:rPr lang="es" sz="1150" b="1" i="0" u="none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11 %</a:t>
                      </a:r>
                      <a:r>
                        <a:rPr lang="es" sz="1150" b="0" i="0" u="none" dirty="0"/>
                        <a:t> menos de potencia instalada.</a:t>
                      </a:r>
                    </a:p>
                    <a:p>
                      <a:pPr marL="182563" indent="-182563" algn="l" rtl="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s" sz="1150" b="0" i="0" u="none" dirty="0"/>
                        <a:t>Mejor dirección del calentamiento: zonificación más exacta en la superficie de la preforma y estirado optimizado bajo el cuello.</a:t>
                      </a:r>
                    </a:p>
                    <a:p>
                      <a:pPr marL="182563" indent="-182563" algn="l" rtl="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s" sz="1150" b="0" i="0" u="none" dirty="0"/>
                        <a:t>Mantenimiento más sencillo: el módulo de calentamiento puede revisarse en el banco mientras la máquina funciona con un módulo de repuesto.</a:t>
                      </a:r>
                    </a:p>
                    <a:p>
                      <a:pPr marL="182563" indent="-182563" algn="l" rtl="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s" sz="1150" b="0" i="0" u="none" dirty="0"/>
                        <a:t>Los elementos cerámicos son autolimpiantes por efecto de pirólisis</a:t>
                      </a:r>
                      <a:r>
                        <a:rPr lang="es" sz="1200" b="0" i="0" u="none" dirty="0"/>
                        <a:t>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es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" sz="11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Nuevo ajuste de soporte bloque/horno: configuración independiente del escudo de enfriamiento del cuello para una mejor estabilidad.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" sz="11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Módulo Ecoven para el enfriamiento de las lámparas: la Super Cobra se remplaza por un ventilador específico para cada módulo.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" sz="11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Módulos de calentamiento: solo 8 lámparas infrarrojas, lámparas más eficientes, pared de cerámica y reflector superior.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" sz="11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Reflector superior del horno de cerámica, ajustable en altura para adaptarse a todas las longitudes de preforma.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" sz="11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Cableado: adición de armario precableado para suministrar potencia a los ventiladores.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" sz="11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Nueva automatización y proceso: armario eléctrico principal actualizado (suministro de potencia, nuevas funciones y reajuste de todas las fichas de proceso).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6141" y="4113076"/>
            <a:ext cx="2564514" cy="162018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AFABADFA-8A7F-4B42-B279-1E902843E6DD}"/>
              </a:ext>
            </a:extLst>
          </p:cNvPr>
          <p:cNvSpPr/>
          <p:nvPr/>
        </p:nvSpPr>
        <p:spPr>
          <a:xfrm>
            <a:off x="4760335" y="1734673"/>
            <a:ext cx="3889375" cy="400049"/>
          </a:xfrm>
          <a:prstGeom prst="rect">
            <a:avLst/>
          </a:prstGeom>
          <a:solidFill>
            <a:srgbClr val="E64B00"/>
          </a:solidFill>
          <a:ln w="12700" cap="flat" cmpd="sng" algn="ctr">
            <a:solidFill>
              <a:srgbClr val="E64B00"/>
            </a:solidFill>
            <a:prstDash val="solid"/>
          </a:ln>
          <a:effectLst/>
        </p:spPr>
        <p:txBody>
          <a:bodyPr lIns="108000" tIns="72000" rIns="108000" bIns="72000" anchor="ctr"/>
          <a:lstStyle/>
          <a:p>
            <a:pPr marL="190500" lvl="0" indent="-190500" fontAlgn="base">
              <a:spcBef>
                <a:spcPts val="300"/>
              </a:spcBef>
              <a:buClr>
                <a:schemeClr val="folHlink"/>
              </a:buClr>
            </a:pPr>
            <a:r>
              <a:rPr lang="es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DESCRIPCIÓN</a:t>
            </a:r>
            <a:endParaRPr lang="es" altLang="de-DE" sz="14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576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159</Words>
  <Application>Microsoft Office PowerPoint</Application>
  <PresentationFormat>Affichage à l'écran (4:3)</PresentationFormat>
  <Paragraphs>20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LIOMT</vt:lpstr>
      <vt:lpstr>think-cell Folie</vt:lpstr>
      <vt:lpstr>Reduzca la electricidad entre un 20 % y un 45 %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2013-03-10T13:20:43Z</dcterms:created>
  <dcterms:modified xsi:type="dcterms:W3CDTF">2019-10-10T14:52:32Z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2019-10-10T14:52:31.8602824Z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