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83" r:id="rId1"/>
  </p:sldMasterIdLst>
  <p:notesMasterIdLst>
    <p:notesMasterId r:id="rId3"/>
  </p:notesMasterIdLst>
  <p:handoutMasterIdLst>
    <p:handoutMasterId r:id="rId4"/>
  </p:handoutMasterIdLst>
  <p:sldIdLst>
    <p:sldId id="981" r:id="rId2"/>
  </p:sldIdLst>
  <p:sldSz cx="9144000" cy="6858000" type="screen4x3"/>
  <p:notesSz cx="6858000" cy="9144000"/>
  <p:custDataLst>
    <p:tags r:id="rId5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777">
          <p15:clr>
            <a:srgbClr val="A4A3A4"/>
          </p15:clr>
        </p15:guide>
        <p15:guide id="2" orient="horz" pos="4027">
          <p15:clr>
            <a:srgbClr val="A4A3A4"/>
          </p15:clr>
        </p15:guide>
        <p15:guide id="3" orient="horz" pos="2478">
          <p15:clr>
            <a:srgbClr val="A4A3A4"/>
          </p15:clr>
        </p15:guide>
        <p15:guide id="4" orient="horz" pos="459">
          <p15:clr>
            <a:srgbClr val="A4A3A4"/>
          </p15:clr>
        </p15:guide>
        <p15:guide id="5" orient="horz" pos="935">
          <p15:clr>
            <a:srgbClr val="A4A3A4"/>
          </p15:clr>
        </p15:guide>
        <p15:guide id="6" orient="horz" pos="3762">
          <p15:clr>
            <a:srgbClr val="A4A3A4"/>
          </p15:clr>
        </p15:guide>
        <p15:guide id="7" orient="horz" pos="3589">
          <p15:clr>
            <a:srgbClr val="A4A3A4"/>
          </p15:clr>
        </p15:guide>
        <p15:guide id="8" orient="horz" pos="1094">
          <p15:clr>
            <a:srgbClr val="A4A3A4"/>
          </p15:clr>
        </p15:guide>
        <p15:guide id="9" pos="5446">
          <p15:clr>
            <a:srgbClr val="A4A3A4"/>
          </p15:clr>
        </p15:guide>
        <p15:guide id="10" pos="413">
          <p15:clr>
            <a:srgbClr val="A4A3A4"/>
          </p15:clr>
        </p15:guide>
        <p15:guide id="11" pos="226">
          <p15:clr>
            <a:srgbClr val="A4A3A4"/>
          </p15:clr>
        </p15:guide>
        <p15:guide id="12" pos="5579">
          <p15:clr>
            <a:srgbClr val="A4A3A4"/>
          </p15:clr>
        </p15:guide>
        <p15:guide id="13" pos="2931">
          <p15:clr>
            <a:srgbClr val="A4A3A4"/>
          </p15:clr>
        </p15:guide>
        <p15:guide id="14" pos="2853">
          <p15:clr>
            <a:srgbClr val="A4A3A4"/>
          </p15:clr>
        </p15:guide>
        <p15:guide id="15" pos="3016">
          <p15:clr>
            <a:srgbClr val="A4A3A4"/>
          </p15:clr>
        </p15:guide>
        <p15:guide id="16" pos="1565">
          <p15:clr>
            <a:srgbClr val="A4A3A4"/>
          </p15:clr>
        </p15:guide>
        <p15:guide id="17" orient="horz" pos="40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eur" initials="A" lastIdx="0" clrIdx="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E64B00"/>
    <a:srgbClr val="7F7F7F"/>
    <a:srgbClr val="003382"/>
    <a:srgbClr val="6633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9852" autoAdjust="0"/>
  </p:normalViewPr>
  <p:slideViewPr>
    <p:cSldViewPr snapToObjects="1">
      <p:cViewPr varScale="1">
        <p:scale>
          <a:sx n="80" d="100"/>
          <a:sy n="80" d="100"/>
        </p:scale>
        <p:origin x="84" y="630"/>
      </p:cViewPr>
      <p:guideLst>
        <p:guide orient="horz" pos="777"/>
        <p:guide orient="horz" pos="4027"/>
        <p:guide orient="horz" pos="2478"/>
        <p:guide orient="horz" pos="459"/>
        <p:guide orient="horz" pos="935"/>
        <p:guide orient="horz" pos="3762"/>
        <p:guide orient="horz" pos="3589"/>
        <p:guide orient="horz" pos="1094"/>
        <p:guide pos="5446"/>
        <p:guide pos="413"/>
        <p:guide pos="226"/>
        <p:guide pos="5579"/>
        <p:guide pos="2931"/>
        <p:guide pos="2853"/>
        <p:guide pos="3016"/>
        <p:guide pos="1565"/>
        <p:guide orient="horz" pos="40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68F88C59-319B-4332-9A1D-2A62CFCB00D8}" type="datetimeFigureOut">
              <a:rPr lang="en-US" smtClean="0"/>
              <a:pPr/>
              <a:t>10/10/2019</a:t>
            </a:fld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B16A41B8-7DC3-4DB6-84E4-E105629EAA36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406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  <a:extLst/>
          </a:lstStyle>
          <a:p>
            <a:fld id="{968B300D-05F0-4B43-940D-46DED5A791AD}" type="datetimeFigureOut">
              <a:rPr lang="en-GB" smtClean="0"/>
              <a:pPr/>
              <a:t>10/10/2019</a:t>
            </a:fld>
            <a:endParaRPr lang="en-GB" dirty="0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 dirty="0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  <a:extLst/>
          </a:lstStyle>
          <a:p>
            <a:endParaRPr lang="en-GB" dirty="0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  <a:extLst/>
          </a:lstStyle>
          <a:p>
            <a:fld id="{9B26CD33-4337-4529-948A-94F6960B2374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067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26CD33-4337-4529-948A-94F6960B2374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9660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62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971196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38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‹N°›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 October 2019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EA72A3DC-6434-4E7F-94E2-0EFBF85B7339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8428849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4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3332603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43"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s" b="1" i="0" u="none"/>
              <a:t>Reduzca la electricidad entre un 20 % y un 45 %</a:t>
            </a:r>
            <a:endParaRPr lang="es" b="0" dirty="0"/>
          </a:p>
        </p:txBody>
      </p:sp>
      <p:sp>
        <p:nvSpPr>
          <p:cNvPr id="3" name="Text Placeholder 2"/>
          <p:cNvSpPr>
            <a:spLocks noGrp="1"/>
          </p:cNvSpPr>
          <p:nvPr>
            <p:ph idx="4294967295"/>
          </p:nvPr>
        </p:nvSpPr>
        <p:spPr>
          <a:xfrm>
            <a:off x="669724" y="1393176"/>
            <a:ext cx="7997825" cy="306387"/>
          </a:xfrm>
        </p:spPr>
        <p:txBody>
          <a:bodyPr vert="horz" lIns="0" tIns="0" rIns="0" bIns="0" rtlCol="0">
            <a:spAutoFit/>
          </a:bodyPr>
          <a:lstStyle/>
          <a:p>
            <a:pPr algn="l" rtl="0"/>
            <a:r>
              <a:rPr lang="es" b="0" i="0" u="none" dirty="0"/>
              <a:t>Ecoven S2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949280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s" sz="800" b="0" i="0" u="none" kern="0" dirty="0"/>
              <a:t>Valor: Optimización de costos, </a:t>
            </a:r>
            <a:r>
              <a:rPr lang="fr-FR" sz="800" kern="0" dirty="0" err="1"/>
              <a:t>Sostenibilidad</a:t>
            </a:r>
            <a:endParaRPr lang="es" sz="800" b="0" i="0" u="none" kern="0" dirty="0"/>
          </a:p>
          <a:p>
            <a:pPr algn="l" rtl="0"/>
            <a:r>
              <a:rPr lang="es" sz="800" b="0" i="0" u="none" kern="0" dirty="0"/>
              <a:t>Equipo: Sopladoras Series2 (excepto PH &amp; PM modelos) </a:t>
            </a:r>
            <a:endParaRPr lang="es" sz="800" kern="0" dirty="0"/>
          </a:p>
          <a:p>
            <a:pPr algn="l" rtl="0"/>
            <a:r>
              <a:rPr lang="es" sz="800" b="0" i="0" u="none" kern="0" dirty="0"/>
              <a:t>Código del catálogo: 978</a:t>
            </a:r>
            <a:endParaRPr lang="es" sz="800" kern="0" dirty="0"/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l" rtl="0">
              <a:buClr>
                <a:schemeClr val="accent4"/>
              </a:buClr>
            </a:pPr>
            <a:endParaRPr lang="es" sz="100" dirty="0" err="1">
              <a:solidFill>
                <a:srgbClr val="FFFFFF"/>
              </a:solidFill>
            </a:endParaRPr>
          </a:p>
        </p:txBody>
      </p:sp>
      <p:graphicFrame>
        <p:nvGraphicFramePr>
          <p:cNvPr id="25" name="Group 1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335208"/>
              </p:ext>
            </p:extLst>
          </p:nvPr>
        </p:nvGraphicFramePr>
        <p:xfrm>
          <a:off x="651885" y="1743075"/>
          <a:ext cx="7997390" cy="4119182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0379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  <a:ea typeface="MS PGothic" pitchFamily="34" charset="-128"/>
                          <a:cs typeface="+mn-cs"/>
                        </a:rPr>
                        <a:t>VALOR Y VENTAJAS</a:t>
                      </a:r>
                      <a:endParaRPr kumimoji="0" lang="e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MS PGothic" pitchFamily="34" charset="-128"/>
                        <a:cs typeface="+mn-c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s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DESCRIPCIÓN</a:t>
                      </a:r>
                      <a:endParaRPr kumimoji="0" lang="es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8803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 algn="l" rtl="0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s" sz="1150" b="1" i="0" u="none" dirty="0">
                          <a:solidFill>
                            <a:schemeClr val="accent4"/>
                          </a:solidFill>
                        </a:rPr>
                        <a:t>De 20 % a 45 %</a:t>
                      </a:r>
                      <a:r>
                        <a:rPr lang="es" sz="1150" b="0" i="0" u="none" dirty="0"/>
                        <a:t> menos de consumo eléctrico.</a:t>
                      </a:r>
                    </a:p>
                    <a:p>
                      <a:pPr marL="182563" indent="-182563" algn="l" rtl="0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s" sz="1150" b="0" i="0" u="none" dirty="0"/>
                        <a:t>Menos lámparas: </a:t>
                      </a:r>
                      <a:r>
                        <a:rPr lang="es" sz="1150" b="1" i="0" u="none" dirty="0">
                          <a:solidFill>
                            <a:schemeClr val="accent4"/>
                          </a:solidFill>
                          <a:latin typeface="+mn-lt"/>
                          <a:ea typeface="+mn-ea"/>
                          <a:cs typeface="+mn-cs"/>
                        </a:rPr>
                        <a:t>11 %</a:t>
                      </a:r>
                      <a:r>
                        <a:rPr lang="es" sz="1150" b="0" i="0" u="none" dirty="0"/>
                        <a:t> menos de potencia instalada.</a:t>
                      </a:r>
                    </a:p>
                    <a:p>
                      <a:pPr marL="182563" indent="-182563" algn="l" rtl="0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s" sz="1150" b="0" i="0" u="none" dirty="0"/>
                        <a:t>Mejor dirección del calentamiento: zonificación más exacta en la superficie de la preforma y estirado optimizado bajo el cuello.</a:t>
                      </a:r>
                    </a:p>
                    <a:p>
                      <a:pPr marL="182563" indent="-182563" algn="l" rtl="0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s" sz="1150" b="0" i="0" u="none" dirty="0"/>
                        <a:t>Mantenimiento más sencillo: el módulo de calentamiento puede revisarse en el banco mientras la máquina funciona con un módulo de repuesto.</a:t>
                      </a:r>
                    </a:p>
                    <a:p>
                      <a:pPr marL="182563" indent="-182563" algn="l" rtl="0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s" sz="1150" b="0" i="0" u="none" dirty="0"/>
                        <a:t>Los elementos cerámicos son autolimpiantes por efecto de pirólisis</a:t>
                      </a:r>
                      <a:r>
                        <a:rPr lang="es" sz="1200" b="0" i="0" u="none" dirty="0"/>
                        <a:t>.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es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s" sz="115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Nuevo ajuste de soporte bloque/horno: configuración independiente del escudo de enfriamiento del cuello para una mejor estabilidad.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s" sz="115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Módulo Ecoven para el enfriamiento de las lámparas: la Super Cobra se remplaza por un ventilador específico para cada módulo.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s" sz="115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Módulos de calentamiento: solo 8 lámparas infrarrojas, lámparas más eficientes, pared de cerámica y reflector superior.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s" sz="115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Reflector superior del horno de cerámica, ajustable en altura para adaptarse a todas las longitudes de preforma.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s" sz="115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Cableado: adición de armario precableado para suministrar potencia a los ventiladores.</a:t>
                      </a: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s" sz="115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Nueva automatización y proceso: armario eléctrico principal actualizado (suministro de potencia, nuevas funciones y reajuste de todas las fichas de proceso).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56141" y="4113076"/>
            <a:ext cx="2564514" cy="1620180"/>
          </a:xfrm>
          <a:prstGeom prst="rect">
            <a:avLst/>
          </a:prstGeom>
        </p:spPr>
      </p:pic>
      <p:sp>
        <p:nvSpPr>
          <p:cNvPr id="9" name="Rechteck 11">
            <a:extLst>
              <a:ext uri="{FF2B5EF4-FFF2-40B4-BE49-F238E27FC236}">
                <a16:creationId xmlns:a16="http://schemas.microsoft.com/office/drawing/2014/main" id="{AFABADFA-8A7F-4B42-B279-1E902843E6DD}"/>
              </a:ext>
            </a:extLst>
          </p:cNvPr>
          <p:cNvSpPr/>
          <p:nvPr/>
        </p:nvSpPr>
        <p:spPr>
          <a:xfrm>
            <a:off x="4760335" y="1734673"/>
            <a:ext cx="3889375" cy="400049"/>
          </a:xfrm>
          <a:prstGeom prst="rect">
            <a:avLst/>
          </a:prstGeom>
          <a:solidFill>
            <a:srgbClr val="E64B00"/>
          </a:solidFill>
          <a:ln w="12700" cap="flat" cmpd="sng" algn="ctr">
            <a:solidFill>
              <a:srgbClr val="E64B00"/>
            </a:solidFill>
            <a:prstDash val="solid"/>
          </a:ln>
          <a:effectLst/>
        </p:spPr>
        <p:txBody>
          <a:bodyPr lIns="108000" tIns="72000" rIns="108000" bIns="72000" anchor="ctr"/>
          <a:lstStyle/>
          <a:p>
            <a:pPr marL="190500" lvl="0" indent="-190500" fontAlgn="base">
              <a:spcBef>
                <a:spcPts val="300"/>
              </a:spcBef>
              <a:buClr>
                <a:schemeClr val="folHlink"/>
              </a:buClr>
            </a:pPr>
            <a:r>
              <a:rPr lang="es" sz="1400" b="1" dirty="0">
                <a:solidFill>
                  <a:schemeClr val="bg1"/>
                </a:solidFill>
                <a:latin typeface="Arial" charset="0"/>
                <a:cs typeface="Arial" charset="0"/>
              </a:rPr>
              <a:t>DESCRIPCIÓN</a:t>
            </a:r>
            <a:endParaRPr lang="es" altLang="de-DE" sz="14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05767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ClassicPhotoAlbum</Template>
  <TotalTime>0</TotalTime>
  <Words>159</Words>
  <Application>Microsoft Office PowerPoint</Application>
  <PresentationFormat>Affichage à l'écran (4:3)</PresentationFormat>
  <Paragraphs>20</Paragraphs>
  <Slides>1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Wingdings</vt:lpstr>
      <vt:lpstr>LIOMT</vt:lpstr>
      <vt:lpstr>think-cell Folie</vt:lpstr>
      <vt:lpstr>Reduzca la electricidad entre un 20 % y un 45 %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2013-03-10T13:20:43Z</dcterms:created>
  <dcterms:modified xsi:type="dcterms:W3CDTF">2019-10-10T14:52:32Z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4480757-a570-4f64-84e7-c5b3ffe9d573_Enabled">
    <vt:lpwstr>True</vt:lpwstr>
  </property>
  <property fmtid="{D5CDD505-2E9C-101B-9397-08002B2CF9AE}" pid="3" name="MSIP_Label_94480757-a570-4f64-84e7-c5b3ffe9d573_SiteId">
    <vt:lpwstr>2390cbd1-e663-4321-bc93-ba298637ce52</vt:lpwstr>
  </property>
  <property fmtid="{D5CDD505-2E9C-101B-9397-08002B2CF9AE}" pid="4" name="MSIP_Label_94480757-a570-4f64-84e7-c5b3ffe9d573_Owner">
    <vt:lpwstr>107200@sidel.com</vt:lpwstr>
  </property>
  <property fmtid="{D5CDD505-2E9C-101B-9397-08002B2CF9AE}" pid="5" name="MSIP_Label_94480757-a570-4f64-84e7-c5b3ffe9d573_SetDate">
    <vt:lpwstr>2019-10-10T14:52:31.8602824Z</vt:lpwstr>
  </property>
  <property fmtid="{D5CDD505-2E9C-101B-9397-08002B2CF9AE}" pid="6" name="MSIP_Label_94480757-a570-4f64-84e7-c5b3ffe9d573_Name">
    <vt:lpwstr>General</vt:lpwstr>
  </property>
  <property fmtid="{D5CDD505-2E9C-101B-9397-08002B2CF9AE}" pid="7" name="MSIP_Label_94480757-a570-4f64-84e7-c5b3ffe9d573_Application">
    <vt:lpwstr>Microsoft Azure Information Protection</vt:lpwstr>
  </property>
  <property fmtid="{D5CDD505-2E9C-101B-9397-08002B2CF9AE}" pid="8" name="MSIP_Label_94480757-a570-4f64-84e7-c5b3ffe9d573_Extended_MSFT_Method">
    <vt:lpwstr>Automatic</vt:lpwstr>
  </property>
  <property fmtid="{D5CDD505-2E9C-101B-9397-08002B2CF9AE}" pid="9" name="Sensitivity">
    <vt:lpwstr>General</vt:lpwstr>
  </property>
</Properties>
</file>