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5" r:id="rId1"/>
  </p:sldMasterIdLst>
  <p:notesMasterIdLst>
    <p:notesMasterId r:id="rId3"/>
  </p:notesMasterIdLst>
  <p:handoutMasterIdLst>
    <p:handoutMasterId r:id="rId4"/>
  </p:handoutMasterIdLst>
  <p:sldIdLst>
    <p:sldId id="368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802">
          <p15:clr>
            <a:srgbClr val="A4A3A4"/>
          </p15:clr>
        </p15:guide>
        <p15:guide id="2" orient="horz" pos="946">
          <p15:clr>
            <a:srgbClr val="A4A3A4"/>
          </p15:clr>
        </p15:guide>
        <p15:guide id="3" orient="horz" pos="4023">
          <p15:clr>
            <a:srgbClr val="A4A3A4"/>
          </p15:clr>
        </p15:guide>
        <p15:guide id="4" orient="horz" pos="4156" userDrawn="1">
          <p15:clr>
            <a:srgbClr val="A4A3A4"/>
          </p15:clr>
        </p15:guide>
        <p15:guide id="5" orient="horz" pos="4260">
          <p15:clr>
            <a:srgbClr val="A4A3A4"/>
          </p15:clr>
        </p15:guide>
        <p15:guide id="6" orient="horz" pos="2480">
          <p15:clr>
            <a:srgbClr val="A4A3A4"/>
          </p15:clr>
        </p15:guide>
        <p15:guide id="7" orient="horz" pos="460">
          <p15:clr>
            <a:srgbClr val="A4A3A4"/>
          </p15:clr>
        </p15:guide>
        <p15:guide id="8" pos="204">
          <p15:clr>
            <a:srgbClr val="A4A3A4"/>
          </p15:clr>
        </p15:guide>
        <p15:guide id="9" pos="5556">
          <p15:clr>
            <a:srgbClr val="A4A3A4"/>
          </p15:clr>
        </p15:guide>
        <p15:guide id="10" pos="5446">
          <p15:clr>
            <a:srgbClr val="A4A3A4"/>
          </p15:clr>
        </p15:guide>
        <p15:guide id="11" pos="2926">
          <p15:clr>
            <a:srgbClr val="A4A3A4"/>
          </p15:clr>
        </p15:guide>
        <p15:guide id="12" pos="4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7" autoAdjust="0"/>
    <p:restoredTop sz="98024" autoAdjust="0"/>
  </p:normalViewPr>
  <p:slideViewPr>
    <p:cSldViewPr snapToGrid="0" snapToObjects="1">
      <p:cViewPr varScale="1">
        <p:scale>
          <a:sx n="85" d="100"/>
          <a:sy n="85" d="100"/>
        </p:scale>
        <p:origin x="90" y="426"/>
      </p:cViewPr>
      <p:guideLst>
        <p:guide orient="horz" pos="802"/>
        <p:guide orient="horz" pos="946"/>
        <p:guide orient="horz" pos="4023"/>
        <p:guide orient="horz" pos="4156"/>
        <p:guide orient="horz" pos="4260"/>
        <p:guide orient="horz" pos="2480"/>
        <p:guide orient="horz" pos="460"/>
        <p:guide pos="204"/>
        <p:guide pos="5556"/>
        <p:guide pos="5446"/>
        <p:guide pos="2926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fr-FR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fr-FR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66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5290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7B365ADC-E2F5-43D2-9400-FBC0196BA0E1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8614012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2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Réduisez la consommation d'électricité de 20 à 45 %</a:t>
            </a:r>
            <a:endParaRPr lang="fr-F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2046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 err="1"/>
              <a:t>Ecoven</a:t>
            </a:r>
            <a:r>
              <a:rPr dirty="0"/>
              <a:t>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sz="800" kern="0" dirty="0">
                <a:solidFill>
                  <a:srgbClr val="000000"/>
                </a:solidFill>
              </a:rPr>
              <a:t>Valeur : </a:t>
            </a:r>
            <a:r>
              <a:rPr lang="fr-FR" sz="800" kern="0" dirty="0">
                <a:solidFill>
                  <a:srgbClr val="000000"/>
                </a:solidFill>
              </a:rPr>
              <a:t>O</a:t>
            </a:r>
            <a:r>
              <a:rPr sz="800" kern="0" dirty="0" err="1">
                <a:solidFill>
                  <a:srgbClr val="000000"/>
                </a:solidFill>
              </a:rPr>
              <a:t>ptimisation</a:t>
            </a:r>
            <a:r>
              <a:rPr sz="800" kern="0" dirty="0">
                <a:solidFill>
                  <a:srgbClr val="000000"/>
                </a:solidFill>
              </a:rPr>
              <a:t> des </a:t>
            </a:r>
            <a:r>
              <a:rPr sz="800" kern="0" dirty="0" err="1">
                <a:solidFill>
                  <a:srgbClr val="000000"/>
                </a:solidFill>
              </a:rPr>
              <a:t>coûts</a:t>
            </a:r>
            <a:r>
              <a:rPr lang="fr-FR" sz="800" kern="0" dirty="0">
                <a:solidFill>
                  <a:srgbClr val="000000"/>
                </a:solidFill>
              </a:rPr>
              <a:t>, Développement durable</a:t>
            </a:r>
            <a:endParaRPr sz="800" kern="0" dirty="0">
              <a:solidFill>
                <a:srgbClr val="000000"/>
              </a:solidFill>
            </a:endParaRPr>
          </a:p>
          <a:p>
            <a:r>
              <a:rPr lang="en-GB" sz="800" dirty="0" err="1">
                <a:solidFill>
                  <a:srgbClr val="000000"/>
                </a:solidFill>
              </a:rPr>
              <a:t>Équipements</a:t>
            </a:r>
            <a:r>
              <a:rPr lang="en-GB" sz="800" dirty="0">
                <a:solidFill>
                  <a:srgbClr val="000000"/>
                </a:solidFill>
              </a:rPr>
              <a:t> : </a:t>
            </a:r>
            <a:r>
              <a:rPr lang="en-GB" sz="800" dirty="0" err="1">
                <a:solidFill>
                  <a:srgbClr val="000000"/>
                </a:solidFill>
              </a:rPr>
              <a:t>Souffleuses</a:t>
            </a:r>
            <a:r>
              <a:rPr lang="en-GB" sz="800" dirty="0">
                <a:solidFill>
                  <a:srgbClr val="000000"/>
                </a:solidFill>
              </a:rPr>
              <a:t> Series 2, </a:t>
            </a:r>
            <a:r>
              <a:rPr lang="en-GB" sz="800" dirty="0" err="1">
                <a:solidFill>
                  <a:srgbClr val="000000"/>
                </a:solidFill>
              </a:rPr>
              <a:t>sauf</a:t>
            </a:r>
            <a:r>
              <a:rPr lang="en-GB" sz="800" dirty="0">
                <a:solidFill>
                  <a:srgbClr val="000000"/>
                </a:solidFill>
              </a:rPr>
              <a:t> </a:t>
            </a:r>
            <a:r>
              <a:rPr lang="en-GB" sz="800" dirty="0" err="1">
                <a:latin typeface="Arial" charset="0"/>
              </a:rPr>
              <a:t>modèles</a:t>
            </a:r>
            <a:r>
              <a:rPr lang="en-GB" sz="800" dirty="0">
                <a:latin typeface="Arial" charset="0"/>
              </a:rPr>
              <a:t> </a:t>
            </a:r>
            <a:r>
              <a:rPr lang="en-GB" sz="800" dirty="0">
                <a:solidFill>
                  <a:srgbClr val="000000"/>
                </a:solidFill>
              </a:rPr>
              <a:t>CHP et PM</a:t>
            </a:r>
            <a:r>
              <a:rPr lang="en-GB" sz="800" dirty="0">
                <a:latin typeface="Arial" charset="0"/>
              </a:rPr>
              <a:t> </a:t>
            </a:r>
          </a:p>
          <a:p>
            <a:r>
              <a:rPr lang="en-GB" sz="800" dirty="0">
                <a:solidFill>
                  <a:srgbClr val="000000"/>
                </a:solidFill>
              </a:rPr>
              <a:t>Code catalogue : 978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rgbClr val="E64B00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VALEUR ET AVANTAGES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  <a:endParaRPr kumimoji="0" lang="fr-F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b="1" dirty="0">
                          <a:solidFill>
                            <a:schemeClr val="accent4"/>
                          </a:solidFill>
                        </a:rPr>
                        <a:t>Réduction de 20 à 45 % </a:t>
                      </a:r>
                      <a:r>
                        <a:rPr lang="fr-FR" sz="1200" dirty="0"/>
                        <a:t> de la consommation électrique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dirty="0"/>
                        <a:t>Moins de lampes pour </a:t>
                      </a:r>
                      <a:r>
                        <a:rPr lang="fr-FR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-11 % </a:t>
                      </a:r>
                      <a:r>
                        <a:rPr lang="fr-FR" sz="1200" dirty="0"/>
                        <a:t>de puissance installée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dirty="0"/>
                        <a:t>Meilleure précision de chauffe : Zonage précis sur la surface de la préforme et étirage sous col optimisé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dirty="0"/>
                        <a:t>Maintenance simplifiée : Le module de chauffe peut être réparé sur le banc, pendant que la machine continue de produire avec un module de rechange.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fr-FR" sz="1200" dirty="0"/>
                        <a:t>La céramique est autonettoyante grâce à l'effet de la pyrolyse.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fr-F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Nouveau support de bloc de réglage/four Réglage indépendant de la rampe de refroidissement du col, pour plus de stabilité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Module Ecoven pour refroidissement des lampes : Le Super Cobra® est remplacé par un ventilateur dédié à chaque module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Modules de chauffe : uniquement 8 lampes IR, rendement accru des lampes, parois en céramique et réflecteur supérieur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Réflecteur supérieur de four en céramique, réglable en hauteur selon toutes les longueurs de préforme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Câblage : ajout d'une armoire pré-câblée pour alimenter les ventilateurs en électricité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Nouvelle automatisation et nouveau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process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 : Mise à jour de l'armoire électrique principale (alimentation électrique, nouvelles fonctionnalités, réajustement de toutes les feuilles de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process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1485" y="4483175"/>
            <a:ext cx="1874391" cy="1184295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F88C3005-680A-4A4B-9A3A-F500DCA0A9F9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0569911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49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LIOMT</vt:lpstr>
      <vt:lpstr>think-cell Folie</vt:lpstr>
      <vt:lpstr>Réduisez la consommation d'électricité de 20 à 45 %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2019-10-10T14:50:18Z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2019-10-10T14:50:17.8605515Z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