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3" r:id="rId1"/>
  </p:sldMasterIdLst>
  <p:notesMasterIdLst>
    <p:notesMasterId r:id="rId3"/>
  </p:notesMasterIdLst>
  <p:handoutMasterIdLst>
    <p:handoutMasterId r:id="rId4"/>
  </p:handoutMasterIdLst>
  <p:sldIdLst>
    <p:sldId id="981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orient="horz" pos="3762">
          <p15:clr>
            <a:srgbClr val="A4A3A4"/>
          </p15:clr>
        </p15:guide>
        <p15:guide id="7" orient="horz" pos="3589">
          <p15:clr>
            <a:srgbClr val="A4A3A4"/>
          </p15:clr>
        </p15:guide>
        <p15:guide id="8" orient="horz" pos="1094">
          <p15:clr>
            <a:srgbClr val="A4A3A4"/>
          </p15:clr>
        </p15:guide>
        <p15:guide id="9" pos="5446">
          <p15:clr>
            <a:srgbClr val="A4A3A4"/>
          </p15:clr>
        </p15:guide>
        <p15:guide id="10" pos="413">
          <p15:clr>
            <a:srgbClr val="A4A3A4"/>
          </p15:clr>
        </p15:guide>
        <p15:guide id="11" pos="226">
          <p15:clr>
            <a:srgbClr val="A4A3A4"/>
          </p15:clr>
        </p15:guide>
        <p15:guide id="12" pos="5579">
          <p15:clr>
            <a:srgbClr val="A4A3A4"/>
          </p15:clr>
        </p15:guide>
        <p15:guide id="13" pos="2931">
          <p15:clr>
            <a:srgbClr val="A4A3A4"/>
          </p15:clr>
        </p15:guide>
        <p15:guide id="14" pos="2853">
          <p15:clr>
            <a:srgbClr val="A4A3A4"/>
          </p15:clr>
        </p15:guide>
        <p15:guide id="15" pos="3016">
          <p15:clr>
            <a:srgbClr val="A4A3A4"/>
          </p15:clr>
        </p15:guide>
        <p15:guide id="16" pos="15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4B00"/>
    <a:srgbClr val="7F7F7F"/>
    <a:srgbClr val="003382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 autoAdjust="0"/>
    <p:restoredTop sz="86410" autoAdjust="0"/>
  </p:normalViewPr>
  <p:slideViewPr>
    <p:cSldViewPr snapToObjects="1">
      <p:cViewPr varScale="1">
        <p:scale>
          <a:sx n="87" d="100"/>
          <a:sy n="87" d="100"/>
        </p:scale>
        <p:origin x="96" y="474"/>
      </p:cViewPr>
      <p:guideLst>
        <p:guide orient="horz" pos="777"/>
        <p:guide orient="horz" pos="4027"/>
        <p:guide orient="horz" pos="2478"/>
        <p:guide orient="horz" pos="459"/>
        <p:guide orient="horz" pos="935"/>
        <p:guide orient="horz" pos="3762"/>
        <p:guide orient="horz" pos="3589"/>
        <p:guide orient="horz" pos="1094"/>
        <p:guide pos="5446"/>
        <p:guide pos="413"/>
        <p:guide pos="226"/>
        <p:guide pos="5579"/>
        <p:guide pos="2931"/>
        <p:guide pos="2853"/>
        <p:guide pos="3016"/>
        <p:guide pos="1565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10/10/2019</a:t>
            </a:fld>
            <a:endParaRPr lang="it-IT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‹N°›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10/10/2019</a:t>
            </a:fld>
            <a:endParaRPr lang="it-IT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‹N°›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8000" y="334800"/>
            <a:ext cx="7992000" cy="936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648000" y="1025525"/>
            <a:ext cx="7997825" cy="307777"/>
          </a:xfrm>
        </p:spPr>
        <p:txBody>
          <a:bodyPr>
            <a:spAutoFit/>
          </a:bodyPr>
          <a:lstStyle/>
          <a:p>
            <a:pPr lvl="0"/>
            <a:r>
              <a:rPr lang="en-GB"/>
              <a:t>Click to 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53348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70DA4662-6358-46F3-9F96-666D68807E40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258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70DA4662-6358-46F3-9F96-666D68807E4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C002143B-E9FD-4CF0-984F-3CE085ED6D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8F2A64E7-108F-4E0C-95B3-CE72C4CDA1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7891787F-D0F4-4902-8DEE-D0F718EDEFB3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 October 2019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283C314B-A711-450A-BE29-A936C1CCC8AF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75ADFE07-1436-48A6-A573-0BCC87F44641}" type="slidenum">
              <a:rPr lang="en-GB" smtClean="0">
                <a:solidFill>
                  <a:srgbClr val="7F7F7F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AF93A119-53E0-4705-8BBF-71E9D840949A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4B6534CE-2757-48FC-8E44-1FB05C0B7AB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39455CE0-C7B8-4CC3-AC78-0038111A35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4727 w 501"/>
                <a:gd name="T1" fmla="*/ 4134 h 429"/>
                <a:gd name="T2" fmla="*/ 4460 w 501"/>
                <a:gd name="T3" fmla="*/ 3789 h 429"/>
                <a:gd name="T4" fmla="*/ 4361 w 501"/>
                <a:gd name="T5" fmla="*/ 3659 h 429"/>
                <a:gd name="T6" fmla="*/ 3792 w 501"/>
                <a:gd name="T7" fmla="*/ 3392 h 429"/>
                <a:gd name="T8" fmla="*/ 3055 w 501"/>
                <a:gd name="T9" fmla="*/ 4134 h 429"/>
                <a:gd name="T10" fmla="*/ 3792 w 501"/>
                <a:gd name="T11" fmla="*/ 4860 h 429"/>
                <a:gd name="T12" fmla="*/ 4361 w 501"/>
                <a:gd name="T13" fmla="*/ 4597 h 429"/>
                <a:gd name="T14" fmla="*/ 4460 w 501"/>
                <a:gd name="T15" fmla="*/ 4465 h 429"/>
                <a:gd name="T16" fmla="*/ 4727 w 501"/>
                <a:gd name="T17" fmla="*/ 4134 h 429"/>
                <a:gd name="T18" fmla="*/ 2135 w 501"/>
                <a:gd name="T19" fmla="*/ 4117 h 429"/>
                <a:gd name="T20" fmla="*/ 3792 w 501"/>
                <a:gd name="T21" fmla="*/ 2479 h 429"/>
                <a:gd name="T22" fmla="*/ 5058 w 501"/>
                <a:gd name="T23" fmla="*/ 3061 h 429"/>
                <a:gd name="T24" fmla="*/ 5067 w 501"/>
                <a:gd name="T25" fmla="*/ 3089 h 429"/>
                <a:gd name="T26" fmla="*/ 5096 w 501"/>
                <a:gd name="T27" fmla="*/ 3077 h 429"/>
                <a:gd name="T28" fmla="*/ 3289 w 501"/>
                <a:gd name="T29" fmla="*/ 0 h 429"/>
                <a:gd name="T30" fmla="*/ 0 w 501"/>
                <a:gd name="T31" fmla="*/ 5666 h 429"/>
                <a:gd name="T32" fmla="*/ 3211 w 501"/>
                <a:gd name="T33" fmla="*/ 5666 h 429"/>
                <a:gd name="T34" fmla="*/ 3228 w 501"/>
                <a:gd name="T35" fmla="*/ 5654 h 429"/>
                <a:gd name="T36" fmla="*/ 2895 w 501"/>
                <a:gd name="T37" fmla="*/ 5510 h 429"/>
                <a:gd name="T38" fmla="*/ 2135 w 501"/>
                <a:gd name="T39" fmla="*/ 4117 h 429"/>
                <a:gd name="T40" fmla="*/ 6529 w 501"/>
                <a:gd name="T41" fmla="*/ 5637 h 429"/>
                <a:gd name="T42" fmla="*/ 6189 w 501"/>
                <a:gd name="T43" fmla="*/ 5547 h 429"/>
                <a:gd name="T44" fmla="*/ 5329 w 501"/>
                <a:gd name="T45" fmla="*/ 4843 h 429"/>
                <a:gd name="T46" fmla="*/ 5001 w 501"/>
                <a:gd name="T47" fmla="*/ 5257 h 429"/>
                <a:gd name="T48" fmla="*/ 4383 w 501"/>
                <a:gd name="T49" fmla="*/ 5654 h 429"/>
                <a:gd name="T50" fmla="*/ 4383 w 501"/>
                <a:gd name="T51" fmla="*/ 5666 h 429"/>
                <a:gd name="T52" fmla="*/ 6595 w 501"/>
                <a:gd name="T53" fmla="*/ 5666 h 429"/>
                <a:gd name="T54" fmla="*/ 6595 w 501"/>
                <a:gd name="T55" fmla="*/ 5654 h 429"/>
                <a:gd name="T56" fmla="*/ 6529 w 501"/>
                <a:gd name="T57" fmla="*/ 5637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72ED15D2-93FF-41A2-8FC7-FF6AC922B5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2257 w 937"/>
                <a:gd name="T1" fmla="*/ 1790 h 326"/>
                <a:gd name="T2" fmla="*/ 1028 w 937"/>
                <a:gd name="T3" fmla="*/ 1172 h 326"/>
                <a:gd name="T4" fmla="*/ 1647 w 937"/>
                <a:gd name="T5" fmla="*/ 697 h 326"/>
                <a:gd name="T6" fmla="*/ 2450 w 937"/>
                <a:gd name="T7" fmla="*/ 1316 h 326"/>
                <a:gd name="T8" fmla="*/ 3339 w 937"/>
                <a:gd name="T9" fmla="*/ 1316 h 326"/>
                <a:gd name="T10" fmla="*/ 1687 w 937"/>
                <a:gd name="T11" fmla="*/ 0 h 326"/>
                <a:gd name="T12" fmla="*/ 156 w 937"/>
                <a:gd name="T13" fmla="*/ 1238 h 326"/>
                <a:gd name="T14" fmla="*/ 1373 w 937"/>
                <a:gd name="T15" fmla="*/ 2409 h 326"/>
                <a:gd name="T16" fmla="*/ 2597 w 937"/>
                <a:gd name="T17" fmla="*/ 3085 h 326"/>
                <a:gd name="T18" fmla="*/ 1791 w 937"/>
                <a:gd name="T19" fmla="*/ 3597 h 326"/>
                <a:gd name="T20" fmla="*/ 881 w 937"/>
                <a:gd name="T21" fmla="*/ 2834 h 326"/>
                <a:gd name="T22" fmla="*/ 12 w 937"/>
                <a:gd name="T23" fmla="*/ 2834 h 326"/>
                <a:gd name="T24" fmla="*/ 1770 w 937"/>
                <a:gd name="T25" fmla="*/ 4296 h 326"/>
                <a:gd name="T26" fmla="*/ 3466 w 937"/>
                <a:gd name="T27" fmla="*/ 2978 h 326"/>
                <a:gd name="T28" fmla="*/ 2257 w 937"/>
                <a:gd name="T29" fmla="*/ 1790 h 326"/>
                <a:gd name="T30" fmla="*/ 7136 w 937"/>
                <a:gd name="T31" fmla="*/ 1597 h 326"/>
                <a:gd name="T32" fmla="*/ 7136 w 937"/>
                <a:gd name="T33" fmla="*/ 1597 h 326"/>
                <a:gd name="T34" fmla="*/ 6243 w 937"/>
                <a:gd name="T35" fmla="*/ 1143 h 326"/>
                <a:gd name="T36" fmla="*/ 4936 w 937"/>
                <a:gd name="T37" fmla="*/ 2688 h 326"/>
                <a:gd name="T38" fmla="*/ 6264 w 937"/>
                <a:gd name="T39" fmla="*/ 4285 h 326"/>
                <a:gd name="T40" fmla="*/ 7164 w 937"/>
                <a:gd name="T41" fmla="*/ 3822 h 326"/>
                <a:gd name="T42" fmla="*/ 7174 w 937"/>
                <a:gd name="T43" fmla="*/ 3822 h 326"/>
                <a:gd name="T44" fmla="*/ 7174 w 937"/>
                <a:gd name="T45" fmla="*/ 4202 h 326"/>
                <a:gd name="T46" fmla="*/ 7956 w 937"/>
                <a:gd name="T47" fmla="*/ 4202 h 326"/>
                <a:gd name="T48" fmla="*/ 7956 w 937"/>
                <a:gd name="T49" fmla="*/ 106 h 326"/>
                <a:gd name="T50" fmla="*/ 7136 w 937"/>
                <a:gd name="T51" fmla="*/ 106 h 326"/>
                <a:gd name="T52" fmla="*/ 7136 w 937"/>
                <a:gd name="T53" fmla="*/ 1597 h 326"/>
                <a:gd name="T54" fmla="*/ 6465 w 937"/>
                <a:gd name="T55" fmla="*/ 3666 h 326"/>
                <a:gd name="T56" fmla="*/ 5751 w 937"/>
                <a:gd name="T57" fmla="*/ 2716 h 326"/>
                <a:gd name="T58" fmla="*/ 6465 w 937"/>
                <a:gd name="T59" fmla="*/ 1769 h 326"/>
                <a:gd name="T60" fmla="*/ 7164 w 937"/>
                <a:gd name="T61" fmla="*/ 2700 h 326"/>
                <a:gd name="T62" fmla="*/ 6465 w 937"/>
                <a:gd name="T63" fmla="*/ 3666 h 326"/>
                <a:gd name="T64" fmla="*/ 9775 w 937"/>
                <a:gd name="T65" fmla="*/ 1143 h 326"/>
                <a:gd name="T66" fmla="*/ 8258 w 937"/>
                <a:gd name="T67" fmla="*/ 2716 h 326"/>
                <a:gd name="T68" fmla="*/ 9775 w 937"/>
                <a:gd name="T69" fmla="*/ 4285 h 326"/>
                <a:gd name="T70" fmla="*/ 11160 w 937"/>
                <a:gd name="T71" fmla="*/ 3281 h 326"/>
                <a:gd name="T72" fmla="*/ 10446 w 937"/>
                <a:gd name="T73" fmla="*/ 3281 h 326"/>
                <a:gd name="T74" fmla="*/ 9804 w 937"/>
                <a:gd name="T75" fmla="*/ 3666 h 326"/>
                <a:gd name="T76" fmla="*/ 9062 w 937"/>
                <a:gd name="T77" fmla="*/ 2912 h 326"/>
                <a:gd name="T78" fmla="*/ 11212 w 937"/>
                <a:gd name="T79" fmla="*/ 2912 h 326"/>
                <a:gd name="T80" fmla="*/ 9775 w 937"/>
                <a:gd name="T81" fmla="*/ 1143 h 326"/>
                <a:gd name="T82" fmla="*/ 9062 w 937"/>
                <a:gd name="T83" fmla="*/ 2400 h 326"/>
                <a:gd name="T84" fmla="*/ 9749 w 937"/>
                <a:gd name="T85" fmla="*/ 1769 h 326"/>
                <a:gd name="T86" fmla="*/ 10397 w 937"/>
                <a:gd name="T87" fmla="*/ 2400 h 326"/>
                <a:gd name="T88" fmla="*/ 9062 w 937"/>
                <a:gd name="T89" fmla="*/ 2400 h 326"/>
                <a:gd name="T90" fmla="*/ 11545 w 937"/>
                <a:gd name="T91" fmla="*/ 4202 h 326"/>
                <a:gd name="T92" fmla="*/ 12360 w 937"/>
                <a:gd name="T93" fmla="*/ 4202 h 326"/>
                <a:gd name="T94" fmla="*/ 12360 w 937"/>
                <a:gd name="T95" fmla="*/ 106 h 326"/>
                <a:gd name="T96" fmla="*/ 11545 w 937"/>
                <a:gd name="T97" fmla="*/ 106 h 326"/>
                <a:gd name="T98" fmla="*/ 11545 w 937"/>
                <a:gd name="T99" fmla="*/ 4202 h 326"/>
                <a:gd name="T100" fmla="*/ 3773 w 937"/>
                <a:gd name="T101" fmla="*/ 4202 h 326"/>
                <a:gd name="T102" fmla="*/ 4589 w 937"/>
                <a:gd name="T103" fmla="*/ 4202 h 326"/>
                <a:gd name="T104" fmla="*/ 4589 w 937"/>
                <a:gd name="T105" fmla="*/ 1228 h 326"/>
                <a:gd name="T106" fmla="*/ 3773 w 937"/>
                <a:gd name="T107" fmla="*/ 1228 h 326"/>
                <a:gd name="T108" fmla="*/ 3773 w 937"/>
                <a:gd name="T109" fmla="*/ 4202 h 326"/>
                <a:gd name="T110" fmla="*/ 3773 w 937"/>
                <a:gd name="T111" fmla="*/ 775 h 326"/>
                <a:gd name="T112" fmla="*/ 4589 w 937"/>
                <a:gd name="T113" fmla="*/ 775 h 326"/>
                <a:gd name="T114" fmla="*/ 4589 w 937"/>
                <a:gd name="T115" fmla="*/ 106 h 326"/>
                <a:gd name="T116" fmla="*/ 3773 w 937"/>
                <a:gd name="T117" fmla="*/ 106 h 326"/>
                <a:gd name="T118" fmla="*/ 3773 w 937"/>
                <a:gd name="T119" fmla="*/ 775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D9521967-59CA-49D4-B943-5306B4843B6A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D6A5F0D2-0B2E-4B70-A7C8-946911CA4407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636205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4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3260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30" name="think-cell Folie" r:id="rId4" imgW="270" imgH="270" progId="">
                  <p:embed/>
                </p:oleObj>
              </mc:Choice>
              <mc:Fallback>
                <p:oleObj name="think-cell Folie" r:id="rId4" imgW="270" imgH="27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Riduzione del consumo elettrico del 20-45%</a:t>
            </a:r>
            <a:endParaRPr lang="it-IT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51885" y="1433899"/>
            <a:ext cx="7997825" cy="307777"/>
          </a:xfrm>
        </p:spPr>
        <p:txBody>
          <a:bodyPr vert="horz" lIns="0" tIns="0" rIns="0" bIns="0" rtlCol="0">
            <a:spAutoFit/>
          </a:bodyPr>
          <a:lstStyle/>
          <a:p>
            <a:r>
              <a:rPr dirty="0" err="1"/>
              <a:t>Ecoven</a:t>
            </a:r>
            <a:r>
              <a:rPr dirty="0"/>
              <a:t> S2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800" kern="0" dirty="0"/>
              <a:t>Valore: Ottimizzazione </a:t>
            </a:r>
            <a:r>
              <a:rPr lang="en-US" sz="800" kern="0" dirty="0" err="1"/>
              <a:t>dei</a:t>
            </a:r>
            <a:r>
              <a:rPr lang="en-US" sz="800" kern="0" dirty="0"/>
              <a:t> </a:t>
            </a:r>
            <a:r>
              <a:rPr lang="en-US" sz="800" kern="0" dirty="0" err="1"/>
              <a:t>costi</a:t>
            </a:r>
            <a:r>
              <a:rPr lang="en-US" sz="800" kern="0" dirty="0"/>
              <a:t>, </a:t>
            </a:r>
            <a:r>
              <a:rPr lang="en-US" sz="800" kern="0" dirty="0" err="1"/>
              <a:t>Sostenibilità</a:t>
            </a:r>
            <a:endParaRPr lang="en-US" sz="800" kern="0" dirty="0"/>
          </a:p>
          <a:p>
            <a:r>
              <a:rPr lang="en-US" sz="800" kern="0" dirty="0"/>
              <a:t>Macchina: </a:t>
            </a:r>
            <a:r>
              <a:rPr lang="en-US" sz="800" kern="0" dirty="0" err="1"/>
              <a:t>Soffiatrici</a:t>
            </a:r>
            <a:r>
              <a:rPr lang="en-US" sz="800" kern="0" dirty="0"/>
              <a:t> Series2 </a:t>
            </a:r>
            <a:r>
              <a:rPr lang="en-US" sz="800" kern="0" dirty="0" err="1"/>
              <a:t>eccetto</a:t>
            </a:r>
            <a:r>
              <a:rPr lang="en-US" sz="800" kern="0" dirty="0"/>
              <a:t> </a:t>
            </a:r>
            <a:r>
              <a:rPr lang="en-US" sz="800" kern="0" dirty="0" err="1"/>
              <a:t>modelli</a:t>
            </a:r>
            <a:r>
              <a:rPr lang="en-US" sz="800" kern="0" dirty="0"/>
              <a:t> PM &amp; PH </a:t>
            </a:r>
          </a:p>
          <a:p>
            <a:r>
              <a:rPr lang="en-US" sz="800" kern="0" dirty="0" err="1"/>
              <a:t>Codice</a:t>
            </a:r>
            <a:r>
              <a:rPr lang="en-US" sz="800" kern="0" dirty="0"/>
              <a:t> catalogo: 978</a:t>
            </a:r>
            <a:endParaRPr lang="it-IT" sz="800" kern="0" dirty="0"/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buClr>
                <a:schemeClr val="accent4"/>
              </a:buClr>
            </a:pPr>
            <a:endParaRPr lang="en-U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229363"/>
              </p:ext>
            </p:extLst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VALORE E BENEFICI</a:t>
                      </a:r>
                      <a:endParaRPr kumimoji="0" lang="it-IT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DESCRIZIONE</a:t>
                      </a:r>
                      <a:endParaRPr kumimoji="0" lang="it-IT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050" dirty="0"/>
                        <a:t>Riduzione del consumo elettrico</a:t>
                      </a:r>
                      <a:r>
                        <a:rPr sz="1050" dirty="0"/>
                        <a:t> </a:t>
                      </a:r>
                      <a:r>
                        <a:rPr lang="en-US" sz="1050" b="1" dirty="0">
                          <a:solidFill>
                            <a:schemeClr val="accent4"/>
                          </a:solidFill>
                        </a:rPr>
                        <a:t>del 20-45%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050" dirty="0"/>
                        <a:t>Riduzione del numero di lampade per una potenza installata inferiore del </a:t>
                      </a:r>
                      <a:r>
                        <a:rPr lang="en-US" sz="1050" b="1" dirty="0">
                          <a:solidFill>
                            <a:schemeClr val="accent4"/>
                          </a:solidFill>
                          <a:latin typeface="+mn-lt"/>
                        </a:rPr>
                        <a:t>11%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050" dirty="0"/>
                        <a:t>Riscaldamento più preciso: suddivisione precisa delle zone sulla superficie delle preforme, ottimizzata sotto il restringimento del collo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050" dirty="0"/>
                        <a:t>Maggiore facilità di manutenzione: possibilità di eseguire la manutenzione del modulo di riscaldamento in officina, mentre la macchina funziona con un modulo di riserva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050" dirty="0"/>
                        <a:t>Ceramiche autopulenti per effetto della pirolisi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Nuovo blocco di regolazione/supporto per il forno: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impostazione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indipendente della protezione per il raffreddamento dei colli, più stabile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Modulo Ecoven per il raffreddamento delle lampade: </a:t>
                      </a:r>
                      <a:r>
                        <a:rPr kumimoji="0" lang="en-US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sostituzione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del Super Cobra con una ventola dedicata a ogni modulo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Moduli di riscaldamento: solo 8 lampade IR, lampade più efficienti, parete in ceramica e riflettore superiore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Riflettore in ceramica sulla sommità del forno, regolabile in altezza per adattarsi a preforme di tutte le lunghezze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Cavi elettrici: armadio pre-cablato supplementare per alimentare le ventole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Nuova automazione e nuovo processo: aggiornamento dell'armadio elettrico principale (alimentazione elettrica, nuove funzionalità, regolazione di tutte le schede di processo)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511660" y="4005064"/>
            <a:ext cx="2564514" cy="162018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E95DA5EF-5575-4BC7-9C01-E781DC136E9B}"/>
              </a:ext>
            </a:extLst>
          </p:cNvPr>
          <p:cNvSpPr/>
          <p:nvPr/>
        </p:nvSpPr>
        <p:spPr>
          <a:xfrm>
            <a:off x="4759900" y="1745872"/>
            <a:ext cx="3889375" cy="393700"/>
          </a:xfrm>
          <a:prstGeom prst="rect">
            <a:avLst/>
          </a:prstGeom>
          <a:solidFill>
            <a:srgbClr val="E64B00"/>
          </a:solidFill>
          <a:ln w="12700" cap="flat" cmpd="sng" algn="ctr">
            <a:solidFill>
              <a:srgbClr val="E64B00"/>
            </a:solidFill>
            <a:prstDash val="solid"/>
          </a:ln>
          <a:effectLst/>
        </p:spPr>
        <p:txBody>
          <a:bodyPr lIns="108000" tIns="72000" rIns="108000" bIns="72000" anchor="ctr"/>
          <a:lstStyle>
            <a:lvl1pPr marL="190500" indent="-1905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fontAlgn="base">
              <a:spcBef>
                <a:spcPts val="300"/>
              </a:spcBef>
              <a:buClr>
                <a:schemeClr val="folHlink"/>
              </a:buClr>
            </a:pPr>
            <a:r>
              <a:rPr lang="de-CH" altLang="de-DE" sz="1400" b="1" noProof="1">
                <a:solidFill>
                  <a:schemeClr val="bg1"/>
                </a:solidFill>
              </a:rPr>
              <a:t>DESCRIZIONE</a:t>
            </a:r>
            <a:endParaRPr lang="it-IT" altLang="de-DE" sz="1400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5767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219</Words>
  <Application>Microsoft Office PowerPoint</Application>
  <PresentationFormat>Affichage à l'écran (4:3)</PresentationFormat>
  <Paragraphs>19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NewSidel_Template_4x3_with add layouts</vt:lpstr>
      <vt:lpstr>think-cell Folie</vt:lpstr>
      <vt:lpstr>Riduzione del consumo elettrico del 20-45%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2019-10-10T15:06:10Z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2019-10-10T15:06:10.5067347Z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