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94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90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22/09/2020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7872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September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4">
            <a:extLst>
              <a:ext uri="{FF2B5EF4-FFF2-40B4-BE49-F238E27FC236}">
                <a16:creationId xmlns:a16="http://schemas.microsoft.com/office/drawing/2014/main" id="{1DEE6494-7B4A-4743-A662-1F9A72DA26DD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803400"/>
            <a:ext cx="7991475" cy="4043363"/>
            <a:chOff x="647700" y="1803400"/>
            <a:chExt cx="7991475" cy="4043363"/>
          </a:xfrm>
        </p:grpSpPr>
        <p:sp>
          <p:nvSpPr>
            <p:cNvPr id="16" name="Rechteck 3">
              <a:extLst>
                <a:ext uri="{FF2B5EF4-FFF2-40B4-BE49-F238E27FC236}">
                  <a16:creationId xmlns:a16="http://schemas.microsoft.com/office/drawing/2014/main" id="{9A83367E-42DA-45A7-992D-7D4CD37FEFE4}"/>
                </a:ext>
              </a:extLst>
            </p:cNvPr>
            <p:cNvSpPr/>
            <p:nvPr/>
          </p:nvSpPr>
          <p:spPr>
            <a:xfrm>
              <a:off x="6477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fr-FR" altLang="fr-FR" sz="1400" b="1" dirty="0">
                  <a:solidFill>
                    <a:srgbClr val="FFFFFF"/>
                  </a:solidFill>
                  <a:ea typeface="ＭＳ Ｐゴシック" pitchFamily="34" charset="-128"/>
                  <a:cs typeface="Arial" charset="0"/>
                </a:rPr>
                <a:t>VALOR Y VENTAJAS</a:t>
              </a:r>
            </a:p>
          </p:txBody>
        </p:sp>
        <p:sp>
          <p:nvSpPr>
            <p:cNvPr id="17" name="Rechteck 4">
              <a:extLst>
                <a:ext uri="{FF2B5EF4-FFF2-40B4-BE49-F238E27FC236}">
                  <a16:creationId xmlns:a16="http://schemas.microsoft.com/office/drawing/2014/main" id="{17B6A8B0-87F8-4AB8-A1C3-AD7D014EF7DD}"/>
                </a:ext>
              </a:extLst>
            </p:cNvPr>
            <p:cNvSpPr>
              <a:spLocks/>
            </p:cNvSpPr>
            <p:nvPr/>
          </p:nvSpPr>
          <p:spPr>
            <a:xfrm>
              <a:off x="6477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22" name="Rechteck 11">
              <a:extLst>
                <a:ext uri="{FF2B5EF4-FFF2-40B4-BE49-F238E27FC236}">
                  <a16:creationId xmlns:a16="http://schemas.microsoft.com/office/drawing/2014/main" id="{98E519DC-B034-4B23-A545-D801F7FAA4F4}"/>
                </a:ext>
              </a:extLst>
            </p:cNvPr>
            <p:cNvSpPr/>
            <p:nvPr/>
          </p:nvSpPr>
          <p:spPr>
            <a:xfrm>
              <a:off x="47498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fr-FR" altLang="fr-FR" sz="1400" b="1" dirty="0">
                  <a:solidFill>
                    <a:srgbClr val="FFFFFF"/>
                  </a:solidFill>
                  <a:cs typeface="Arial" charset="0"/>
                </a:rPr>
                <a:t>DESCRIPCIÓN</a:t>
              </a:r>
              <a:endParaRPr lang="fr-FR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3" name="Rechteck 12">
              <a:extLst>
                <a:ext uri="{FF2B5EF4-FFF2-40B4-BE49-F238E27FC236}">
                  <a16:creationId xmlns:a16="http://schemas.microsoft.com/office/drawing/2014/main" id="{133FB278-4C04-4385-92E0-48FC4831DF1A}"/>
                </a:ext>
              </a:extLst>
            </p:cNvPr>
            <p:cNvSpPr>
              <a:spLocks/>
            </p:cNvSpPr>
            <p:nvPr/>
          </p:nvSpPr>
          <p:spPr>
            <a:xfrm>
              <a:off x="47498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FB269A12-0D2B-42AD-BDD9-01A902FC28D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FB269A12-0D2B-42AD-BDD9-01A902FC28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D59CC8B6-8E7A-49B8-88C0-3676CAC031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r>
              <a:rPr lang="es-ES" altLang="fr-FR" dirty="0"/>
              <a:t>Opere su equipo de manera segura</a:t>
            </a:r>
            <a:endParaRPr lang="en-GB" altLang="en-US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1793E68A-37BF-48F1-8758-B94AFF3DBE8E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55638" y="1511300"/>
            <a:ext cx="7997825" cy="277813"/>
          </a:xfrm>
        </p:spPr>
        <p:txBody>
          <a:bodyPr>
            <a:spAutoFit/>
          </a:bodyPr>
          <a:lstStyle/>
          <a:p>
            <a:r>
              <a:rPr lang="es-ES" altLang="en-US" dirty="0"/>
              <a:t>Migración de HMI a Windows 10</a:t>
            </a:r>
            <a:endParaRPr lang="en-US" altLang="en-US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25EDCA33-E74A-4BA1-A486-52E1FE7C0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50CF3A04-12F0-43FB-B897-A3E286DB9E25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/>
              <a:t>Valor: </a:t>
            </a:r>
            <a:r>
              <a:rPr sz="800" kern="0" dirty="0" err="1"/>
              <a:t>Eficiencia</a:t>
            </a:r>
            <a:r>
              <a:rPr sz="800" kern="0" dirty="0"/>
              <a:t>, </a:t>
            </a:r>
            <a:r>
              <a:rPr lang="en-US" sz="800" kern="0" dirty="0" err="1"/>
              <a:t>Flexibilidad</a:t>
            </a:r>
            <a:endParaRPr sz="800" kern="0" dirty="0"/>
          </a:p>
          <a:p>
            <a:pPr>
              <a:defRPr/>
            </a:pPr>
            <a:r>
              <a:rPr sz="800" kern="0" dirty="0" err="1"/>
              <a:t>Equipo</a:t>
            </a:r>
            <a:r>
              <a:rPr sz="800" kern="0" dirty="0"/>
              <a:t>: </a:t>
            </a:r>
            <a:r>
              <a:rPr lang="en-US" sz="800" kern="0" dirty="0" err="1">
                <a:solidFill>
                  <a:srgbClr val="000000"/>
                </a:solidFill>
              </a:rPr>
              <a:t>Sopladoras</a:t>
            </a:r>
            <a:r>
              <a:rPr lang="en-US" sz="800" kern="0" dirty="0">
                <a:solidFill>
                  <a:srgbClr val="000000"/>
                </a:solidFill>
              </a:rPr>
              <a:t> Series 2</a:t>
            </a:r>
            <a:endParaRPr sz="800" kern="0" dirty="0"/>
          </a:p>
          <a:p>
            <a:pPr>
              <a:defRPr/>
            </a:pPr>
            <a:r>
              <a:rPr sz="800" kern="0" dirty="0"/>
              <a:t>Código de </a:t>
            </a:r>
            <a:r>
              <a:rPr sz="800" kern="0" dirty="0" err="1"/>
              <a:t>catálogo</a:t>
            </a:r>
            <a:r>
              <a:rPr sz="800" kern="0" dirty="0"/>
              <a:t>: </a:t>
            </a:r>
            <a:r>
              <a:rPr lang="fr-FR" sz="800" kern="0" dirty="0"/>
              <a:t>994</a:t>
            </a:r>
            <a:endParaRPr sz="800" kern="0" dirty="0"/>
          </a:p>
        </p:txBody>
      </p:sp>
      <p:sp>
        <p:nvSpPr>
          <p:cNvPr id="5128" name="Rectangle 1">
            <a:extLst>
              <a:ext uri="{FF2B5EF4-FFF2-40B4-BE49-F238E27FC236}">
                <a16:creationId xmlns:a16="http://schemas.microsoft.com/office/drawing/2014/main" id="{8A005651-1E06-449F-B505-DBB57B220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" y="2192338"/>
            <a:ext cx="3889375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Para reducir los daños y perjuicios causados por errores humanos, </a:t>
            </a:r>
            <a:r>
              <a:rPr lang="es-ES" altLang="fr-FR" sz="1150" b="1" dirty="0">
                <a:solidFill>
                  <a:srgbClr val="000000"/>
                </a:solidFill>
              </a:rPr>
              <a:t>la ciberseguridad es una necesidad </a:t>
            </a:r>
            <a:r>
              <a:rPr lang="es-ES" altLang="fr-FR" sz="1150" dirty="0">
                <a:solidFill>
                  <a:srgbClr val="000000"/>
                </a:solidFill>
              </a:rPr>
              <a:t>para los sistemas de control industrial.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Las mejores prácticas empresariales para la defensa incluyen contramedidas básicas pero extremadamente importantes, como sistemas de parcheo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Actualizar su HMI a Windows 10 es su mejor opción para mantenerse a salvo de las amenazas de virus en constante evolución.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Las principales ventajas de Windows 10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Actualizaciones del sistema por un período más largo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Windows 10 fuerza las actualizaciones automáticas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Excelente protección contra virus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Control total sobre Windows 10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Sistema operativo más ligero y rápido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endParaRPr lang="es-ES" altLang="fr-FR" sz="1150" dirty="0">
              <a:solidFill>
                <a:srgbClr val="000000"/>
              </a:solidFill>
            </a:endParaRPr>
          </a:p>
          <a:p>
            <a:pPr marL="0" indent="0">
              <a:buClr>
                <a:srgbClr val="E64B00"/>
              </a:buClr>
            </a:pPr>
            <a:r>
              <a:rPr lang="es-ES" altLang="fr-FR" sz="1150" b="1" dirty="0">
                <a:solidFill>
                  <a:srgbClr val="000000"/>
                </a:solidFill>
              </a:rPr>
              <a:t>¡Es hora de actualizar a Windows 10!</a:t>
            </a:r>
            <a:endParaRPr lang="en-US" altLang="zh-CN" sz="1150" b="1" dirty="0">
              <a:solidFill>
                <a:srgbClr val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6F9DEE-7929-4E7F-A6AC-8AD9579FA0A5}"/>
              </a:ext>
            </a:extLst>
          </p:cNvPr>
          <p:cNvSpPr/>
          <p:nvPr/>
        </p:nvSpPr>
        <p:spPr>
          <a:xfrm>
            <a:off x="4751389" y="2259383"/>
            <a:ext cx="3858418" cy="1649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s-ES" sz="1150" b="1" dirty="0">
                <a:solidFill>
                  <a:srgbClr val="000000"/>
                </a:solidFill>
              </a:rPr>
              <a:t>Dependiendo de su configuración actual</a:t>
            </a:r>
            <a:r>
              <a:rPr lang="es-ES" sz="1150" dirty="0">
                <a:solidFill>
                  <a:srgbClr val="000000"/>
                </a:solidFill>
              </a:rPr>
              <a:t>, el kit propuesto para migrar su HMI a W10 puede incluir:</a:t>
            </a:r>
          </a:p>
          <a:p>
            <a:pPr marL="628650" lvl="1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Nuevo PCC </a:t>
            </a:r>
            <a:r>
              <a:rPr lang="en-US" sz="1100" dirty="0">
                <a:solidFill>
                  <a:srgbClr val="000000"/>
                </a:solidFill>
              </a:rPr>
              <a:t>(B&amp;R AP1180-10/CIT) </a:t>
            </a:r>
          </a:p>
          <a:p>
            <a:pPr marL="628650" lvl="1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Nuevo HD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Nueva </a:t>
            </a:r>
            <a:r>
              <a:rPr lang="es-ES" sz="1150" dirty="0" err="1">
                <a:solidFill>
                  <a:srgbClr val="000000"/>
                </a:solidFill>
              </a:rPr>
              <a:t>Eprom</a:t>
            </a:r>
            <a:endParaRPr lang="es-ES" sz="1150" dirty="0">
              <a:solidFill>
                <a:srgbClr val="000000"/>
              </a:solidFill>
            </a:endParaRP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Controles de seguridad (</a:t>
            </a:r>
            <a:r>
              <a:rPr lang="es-ES" sz="1150" dirty="0" err="1">
                <a:solidFill>
                  <a:srgbClr val="000000"/>
                </a:solidFill>
              </a:rPr>
              <a:t>patching</a:t>
            </a:r>
            <a:r>
              <a:rPr lang="es-ES" sz="1150" dirty="0">
                <a:solidFill>
                  <a:srgbClr val="000000"/>
                </a:solidFill>
              </a:rPr>
              <a:t> y </a:t>
            </a:r>
            <a:r>
              <a:rPr lang="es-ES" sz="1150" dirty="0" err="1">
                <a:solidFill>
                  <a:srgbClr val="000000"/>
                </a:solidFill>
              </a:rPr>
              <a:t>hardening</a:t>
            </a:r>
            <a:r>
              <a:rPr lang="es-ES" sz="1150" dirty="0">
                <a:solidFill>
                  <a:srgbClr val="000000"/>
                </a:solidFill>
              </a:rPr>
              <a:t>) actualizados</a:t>
            </a:r>
            <a:endParaRPr lang="en-US" sz="1150" dirty="0">
              <a:solidFill>
                <a:srgbClr val="000000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D6A7FFD-8DF9-419B-9C21-82ED69C09E58}"/>
              </a:ext>
            </a:extLst>
          </p:cNvPr>
          <p:cNvGrpSpPr/>
          <p:nvPr/>
        </p:nvGrpSpPr>
        <p:grpSpPr>
          <a:xfrm>
            <a:off x="5500587" y="3947602"/>
            <a:ext cx="2360022" cy="1743368"/>
            <a:chOff x="3082570" y="2077724"/>
            <a:chExt cx="2443653" cy="1631023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23D182E-55EA-43E2-A19F-FAECD681535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082570" y="2077724"/>
              <a:ext cx="2443653" cy="1631023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295CF4D-F0CC-4797-8927-3CAE069E08D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082570" y="3399157"/>
              <a:ext cx="417868" cy="309590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1915</TotalTime>
  <Words>180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Wingdings</vt:lpstr>
      <vt:lpstr>1_NewSidel_Template_4x3_with add layouts</vt:lpstr>
      <vt:lpstr>think-cell Folie</vt:lpstr>
      <vt:lpstr>Opere su equipo de manera segura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57</cp:revision>
  <dcterms:created xsi:type="dcterms:W3CDTF">2018-02-10T17:04:39Z</dcterms:created>
  <dcterms:modified xsi:type="dcterms:W3CDTF">2020-09-22T06:54:03Z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2020-04-09T10:31:31.1364988Z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