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61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48" y="31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7.xml"/><Relationship Id="rId7" Type="http://schemas.openxmlformats.org/officeDocument/2006/relationships/image" Target="../media/image1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6.emf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6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18726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844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71138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06408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3891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16216" y="6331324"/>
            <a:ext cx="2311896" cy="4953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88578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721104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721104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639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 The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 is formed by the union of two strong brands, 		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 Together, we are a leading provider of 	                           equipment and services for packaging liquid, food, home and 	                         personal care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products	         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11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94908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5" y="6551224"/>
            <a:ext cx="948978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0" y="2106613"/>
            <a:ext cx="5186365" cy="2282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9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800"/>
              </a:spcBef>
            </a:pP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9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0" y="4547459"/>
            <a:ext cx="518636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800"/>
              </a:spcBef>
            </a:pP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9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10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800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6394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147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75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0987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43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714566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40366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81574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12547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144902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think-cell Folie" r:id="rId6" imgW="399" imgH="399" progId="TCLayout.ActiveDocument.1">
                  <p:embed/>
                </p:oleObj>
              </mc:Choice>
              <mc:Fallback>
                <p:oleObj name="think-cell Folie" r:id="rId6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52957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oleObject" Target="../embeddings/oleObject6.bin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ags" Target="../tags/tag6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7.png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65144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/>
              <a:t>14 March 2019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/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b3b0419f9f98394ed35c6767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39C6A17C-643B-470B-9E91-463F63E42A3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15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noProof="1"/>
              <a:t>Click to edit Master title style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March 2019</a:t>
            </a:fld>
            <a:r>
              <a:rPr lang="en-GB" sz="900" b="0" i="0" u="none" strike="noStrike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n-lt"/>
              </a:rPr>
              <a:t>[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Public / Internal / Restricted / Highly confidential]</a:t>
            </a:r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MSIPCM5899406dab2a0d23b550f142" descr="{&quot;HashCode&quot;:-754384288,&quot;Placement&quot;:&quot;Footer&quot;,&quot;Top&quot;:521.6203,&quot;Left&quot;:334.9422,&quot;SlideWidth&quot;:720,&quot;SlideHeight&quot;:540}">
            <a:extLst>
              <a:ext uri="{FF2B5EF4-FFF2-40B4-BE49-F238E27FC236}">
                <a16:creationId xmlns:a16="http://schemas.microsoft.com/office/drawing/2014/main" id="{D35E5917-31C0-4620-8903-FAC8CBE11947}"/>
              </a:ext>
            </a:extLst>
          </p:cNvPr>
          <p:cNvSpPr txBox="1"/>
          <p:nvPr userDrawn="1"/>
        </p:nvSpPr>
        <p:spPr>
          <a:xfrm>
            <a:off x="4253766" y="6624578"/>
            <a:ext cx="636467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Internal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376928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7" pos="5556">
          <p15:clr>
            <a:srgbClr val="F26B43"/>
          </p15:clr>
        </p15:guide>
        <p15:guide id="8" orient="horz" pos="4020">
          <p15:clr>
            <a:srgbClr val="F26B43"/>
          </p15:clr>
        </p15:guide>
        <p15:guide id="9" pos="204">
          <p15:clr>
            <a:srgbClr val="F26B43"/>
          </p15:clr>
        </p15:guide>
        <p15:guide id="10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Increase equipment efficiency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435100"/>
            <a:ext cx="7997825" cy="276999"/>
          </a:xfrm>
        </p:spPr>
        <p:txBody>
          <a:bodyPr vert="horz" lIns="0" tIns="0" rIns="0" bIns="0" rtlCol="0">
            <a:spAutoFit/>
          </a:bodyPr>
          <a:lstStyle/>
          <a:p>
            <a:r>
              <a:rPr lang="en-US" altLang="fr-FR" dirty="0"/>
              <a:t>Guides for Lightweight Bottles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Value: Efficiency</a:t>
            </a:r>
          </a:p>
          <a:p>
            <a:pPr lvl="0"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Equipment: Labellers (</a:t>
            </a:r>
            <a:r>
              <a:rPr lang="en-US" altLang="fr-FR" dirty="0" err="1"/>
              <a:t>Rollfed</a:t>
            </a:r>
            <a:r>
              <a:rPr lang="en-US" altLang="fr-FR" dirty="0"/>
              <a:t> F25, F35 and F45 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Catalogue code: AA16</a:t>
            </a: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0" y="12700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sz="1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0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64284"/>
              </p:ext>
            </p:extLst>
          </p:nvPr>
        </p:nvGraphicFramePr>
        <p:xfrm>
          <a:off x="651885" y="1743075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MS PGothic" pitchFamily="34" charset="-128"/>
                          <a:cs typeface="+mn-cs"/>
                        </a:rPr>
                        <a:t>VALUE AND BENEFITS</a:t>
                      </a: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  <a:endParaRPr kumimoji="0" lang="en-GB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fr-FR" sz="1200" b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Increased operational speed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fr-FR" sz="1200" b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Reduced number of labeler stoppages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n-US" altLang="fr-FR" sz="1200" b="0" kern="1200" dirty="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+mn-cs"/>
                        </a:rPr>
                        <a:t>Long life, maintenance-free 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lang="en-US" altLang="de-DE" sz="1200" b="0" noProof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fr-FR" sz="1200" dirty="0"/>
                        <a:t>Kit description: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dirty="0"/>
                        <a:t>New guides in </a:t>
                      </a:r>
                      <a:r>
                        <a:rPr lang="en-US" altLang="fr-F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low-friction plastic easily adjustable </a:t>
                      </a:r>
                      <a:r>
                        <a:rPr lang="en-US" altLang="fr-FR" sz="1200" dirty="0"/>
                        <a:t>to keep the bottles stable, preventing their ejection from the platform base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dirty="0"/>
                        <a:t>New centering bells internally shaped to fit the bottle top for good bottle retention. 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fr-FR" sz="1200" dirty="0"/>
                        <a:t>New platform bases made from milled stainless steel to increase the friction with the bottle base, thus increasing bottle stability</a:t>
                      </a:r>
                      <a:endParaRPr lang="en-GB" altLang="fr-FR" sz="1200" dirty="0"/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lang="en-US" altLang="fr-FR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fr-FR" sz="1200" dirty="0">
                        <a:solidFill>
                          <a:srgbClr val="000000"/>
                        </a:solidFill>
                      </a:endParaRP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hteck 11">
            <a:extLst>
              <a:ext uri="{FF2B5EF4-FFF2-40B4-BE49-F238E27FC236}">
                <a16:creationId xmlns:a16="http://schemas.microsoft.com/office/drawing/2014/main" id="{C13736FD-4683-4FAA-8FD2-6D605B1F8569}"/>
              </a:ext>
            </a:extLst>
          </p:cNvPr>
          <p:cNvSpPr/>
          <p:nvPr/>
        </p:nvSpPr>
        <p:spPr>
          <a:xfrm>
            <a:off x="4771170" y="1743075"/>
            <a:ext cx="3878540" cy="400049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anchor="ctr"/>
          <a:lstStyle>
            <a:lvl1pPr marL="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90500" marR="0" lvl="0" indent="-1905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r>
              <a:rPr kumimoji="0" lang="de-CH" alt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charset="0"/>
                <a:cs typeface="Arial" charset="0"/>
              </a:rPr>
              <a:t>DESCRIPTION</a:t>
            </a:r>
          </a:p>
        </p:txBody>
      </p:sp>
      <p:pic>
        <p:nvPicPr>
          <p:cNvPr id="14" name="Picture 9" descr="piattello_bis">
            <a:extLst>
              <a:ext uri="{FF2B5EF4-FFF2-40B4-BE49-F238E27FC236}">
                <a16:creationId xmlns:a16="http://schemas.microsoft.com/office/drawing/2014/main" id="{C584319B-8D1C-438B-A3BA-DDDC82310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81128"/>
            <a:ext cx="1293247" cy="90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21">
            <a:extLst>
              <a:ext uri="{FF2B5EF4-FFF2-40B4-BE49-F238E27FC236}">
                <a16:creationId xmlns:a16="http://schemas.microsoft.com/office/drawing/2014/main" id="{7902352B-FB13-4C9A-946E-9D9E1DF97EE3}"/>
              </a:ext>
            </a:extLst>
          </p:cNvPr>
          <p:cNvGrpSpPr>
            <a:grpSpLocks/>
          </p:cNvGrpSpPr>
          <p:nvPr/>
        </p:nvGrpSpPr>
        <p:grpSpPr bwMode="auto">
          <a:xfrm>
            <a:off x="4949415" y="4323408"/>
            <a:ext cx="2110829" cy="1163488"/>
            <a:chOff x="359" y="1735"/>
            <a:chExt cx="1932" cy="108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4C5EE23-B7A4-40C3-8A1F-53ABCE0914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" y="1735"/>
              <a:ext cx="1932" cy="1089"/>
              <a:chOff x="359" y="1395"/>
              <a:chExt cx="1932" cy="1089"/>
            </a:xfrm>
          </p:grpSpPr>
          <p:pic>
            <p:nvPicPr>
              <p:cNvPr id="21" name="Picture 7" descr="COCLEA_regolabile_04">
                <a:extLst>
                  <a:ext uri="{FF2B5EF4-FFF2-40B4-BE49-F238E27FC236}">
                    <a16:creationId xmlns:a16="http://schemas.microsoft.com/office/drawing/2014/main" id="{BB90E0AE-B86F-4071-A2E1-CAA2E5FEBC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" y="1479"/>
                <a:ext cx="1270" cy="9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2" name="Object 11">
                <a:extLst>
                  <a:ext uri="{FF2B5EF4-FFF2-40B4-BE49-F238E27FC236}">
                    <a16:creationId xmlns:a16="http://schemas.microsoft.com/office/drawing/2014/main" id="{76826E13-0FFE-4BA0-9FDC-0C7E04CA6EC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706" y="1395"/>
              <a:ext cx="585" cy="10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63" name="AutoCAD Drawing" r:id="rId5" imgW="18249900" imgH="7734300" progId="AutoCAD.Drawing.17">
                      <p:embed/>
                    </p:oleObj>
                  </mc:Choice>
                  <mc:Fallback>
                    <p:oleObj name="AutoCAD Drawing" r:id="rId5" imgW="18249900" imgH="7734300" progId="AutoCAD.Drawing.17">
                      <p:embed/>
                      <p:pic>
                        <p:nvPicPr>
                          <p:cNvPr id="10260" name="Object 11">
                            <a:extLst>
                              <a:ext uri="{FF2B5EF4-FFF2-40B4-BE49-F238E27FC236}">
                                <a16:creationId xmlns:a16="http://schemas.microsoft.com/office/drawing/2014/main" id="{12DC17D8-9610-40DF-994F-E0E507BBD85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56964" t="25980" r="30202" b="1767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06" y="1395"/>
                            <a:ext cx="585" cy="10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" name="Oval 13">
                <a:extLst>
                  <a:ext uri="{FF2B5EF4-FFF2-40B4-BE49-F238E27FC236}">
                    <a16:creationId xmlns:a16="http://schemas.microsoft.com/office/drawing/2014/main" id="{FCEFE919-ABFA-44FB-8D2F-7164CC8C8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" y="1861"/>
                <a:ext cx="408" cy="363"/>
              </a:xfrm>
              <a:prstGeom prst="ellipse">
                <a:avLst/>
              </a:prstGeom>
              <a:noFill/>
              <a:ln w="38100">
                <a:solidFill>
                  <a:srgbClr val="E64B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45000"/>
                  </a:spcBef>
                  <a:buSzPct val="55000"/>
                  <a:buBlip>
                    <a:blip r:embed="rId7"/>
                  </a:buBlip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buSzPct val="55000"/>
                  <a:buBlip>
                    <a:blip r:embed="rId7"/>
                  </a:buBlip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buSzPct val="50000"/>
                  <a:buBlip>
                    <a:blip r:embed="rId8"/>
                  </a:buBlip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buSzPct val="40000"/>
                  <a:buBlip>
                    <a:blip r:embed="rId8"/>
                  </a:buBlip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SzPct val="40000"/>
                  <a:buBlip>
                    <a:blip r:embed="rId8"/>
                  </a:buBlip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40000"/>
                  <a:buBlip>
                    <a:blip r:embed="rId8"/>
                  </a:buBlip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40000"/>
                  <a:buBlip>
                    <a:blip r:embed="rId8"/>
                  </a:buBlip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40000"/>
                  <a:buBlip>
                    <a:blip r:embed="rId8"/>
                  </a:buBlip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40000"/>
                  <a:buBlip>
                    <a:blip r:embed="rId8"/>
                  </a:buBlip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19A8BB1C-2EA2-4C0A-9F84-BFD0F636BD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5" y="1995"/>
                <a:ext cx="591" cy="24"/>
              </a:xfrm>
              <a:prstGeom prst="line">
                <a:avLst/>
              </a:prstGeom>
              <a:noFill/>
              <a:ln w="19050">
                <a:solidFill>
                  <a:srgbClr val="E64B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2741BCC0-FC3A-4CE0-AEE1-0B75A3A83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9" y="2693"/>
              <a:ext cx="0" cy="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216C9BC0-EF08-4DBF-82DA-4EE5685193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69" y="2690"/>
              <a:ext cx="24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962B9CBD-68D9-4FBB-86D5-7E9B6DBC9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8" y="2690"/>
              <a:ext cx="0" cy="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C0BB46FE-E2A1-4B38-8802-E822AAFB3FE9}"/>
              </a:ext>
            </a:extLst>
          </p:cNvPr>
          <p:cNvGrpSpPr>
            <a:grpSpLocks/>
          </p:cNvGrpSpPr>
          <p:nvPr/>
        </p:nvGrpSpPr>
        <p:grpSpPr bwMode="auto">
          <a:xfrm>
            <a:off x="760446" y="3537728"/>
            <a:ext cx="3617559" cy="1959065"/>
            <a:chOff x="1156" y="2251"/>
            <a:chExt cx="3358" cy="1791"/>
          </a:xfrm>
        </p:grpSpPr>
        <p:pic>
          <p:nvPicPr>
            <p:cNvPr id="26" name="Picture 12" descr="000_studio_guide_08">
              <a:extLst>
                <a:ext uri="{FF2B5EF4-FFF2-40B4-BE49-F238E27FC236}">
                  <a16:creationId xmlns:a16="http://schemas.microsoft.com/office/drawing/2014/main" id="{553C6297-444F-4652-84F0-E1C999148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251"/>
              <a:ext cx="3358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AutoShape 13">
              <a:extLst>
                <a:ext uri="{FF2B5EF4-FFF2-40B4-BE49-F238E27FC236}">
                  <a16:creationId xmlns:a16="http://schemas.microsoft.com/office/drawing/2014/main" id="{9B4823DC-D756-4098-A730-A35F14824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840"/>
              <a:ext cx="1814" cy="726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E64B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45000"/>
                </a:spcBef>
                <a:buSzPct val="55000"/>
                <a:buBlip>
                  <a:blip r:embed="rId7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buSzPct val="55000"/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buSzPct val="50000"/>
                <a:buBlip>
                  <a:blip r:embed="rId8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buSzPct val="40000"/>
                <a:buBlip>
                  <a:blip r:embed="rId8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SzPct val="40000"/>
                <a:buBlip>
                  <a:blip r:embed="rId8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40000"/>
                <a:buBlip>
                  <a:blip r:embed="rId8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40000"/>
                <a:buBlip>
                  <a:blip r:embed="rId8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40000"/>
                <a:buBlip>
                  <a:blip r:embed="rId8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40000"/>
                <a:buBlip>
                  <a:blip r:embed="rId8"/>
                </a:buBlip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179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IOMT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N-modele-new.potx" id="{63F86F24-1EED-41D3-90E6-59487835C019}" vid="{E4DD9F58-C7BE-4ED2-AAEB-88540AD62E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Arial</vt:lpstr>
      <vt:lpstr>Wingdings</vt:lpstr>
      <vt:lpstr>Sidel Template 2013</vt:lpstr>
      <vt:lpstr>LIOMT</vt:lpstr>
      <vt:lpstr>think-cell Folie</vt:lpstr>
      <vt:lpstr>AutoCAD Drawing</vt:lpstr>
      <vt:lpstr>Increase equipment efficiency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Reduce label jam risks with label detection</dc:title>
  <dc:creator>Gouriou, Lydie</dc:creator>
  <cp:lastModifiedBy>Sorega, Dan</cp:lastModifiedBy>
  <cp:revision>10</cp:revision>
  <dcterms:created xsi:type="dcterms:W3CDTF">2014-06-10T08:03:00Z</dcterms:created>
  <dcterms:modified xsi:type="dcterms:W3CDTF">2019-03-14T16:08:25Z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35bb0a3-90cf-41a8-939e-500b35438edf_Enabled">
    <vt:lpwstr>True</vt:lpwstr>
  </property>
  <property fmtid="{D5CDD505-2E9C-101B-9397-08002B2CF9AE}" pid="3" name="MSIP_Label_e35bb0a3-90cf-41a8-939e-500b35438edf_SiteId">
    <vt:lpwstr>2390cbd1-e663-4321-bc93-ba298637ce52</vt:lpwstr>
  </property>
  <property fmtid="{D5CDD505-2E9C-101B-9397-08002B2CF9AE}" pid="4" name="MSIP_Label_e35bb0a3-90cf-41a8-939e-500b35438edf_Ref">
    <vt:lpwstr>https://api.informationprotection.azure.com/api/2390cbd1-e663-4321-bc93-ba298637ce52</vt:lpwstr>
  </property>
  <property fmtid="{D5CDD505-2E9C-101B-9397-08002B2CF9AE}" pid="5" name="MSIP_Label_e35bb0a3-90cf-41a8-939e-500b35438edf_Owner">
    <vt:lpwstr>107200@sidel.com</vt:lpwstr>
  </property>
  <property fmtid="{D5CDD505-2E9C-101B-9397-08002B2CF9AE}" pid="6" name="MSIP_Label_e35bb0a3-90cf-41a8-939e-500b35438edf_SetDate">
    <vt:lpwstr>2018-08-08T15:32:29.9099002+02:00</vt:lpwstr>
  </property>
  <property fmtid="{D5CDD505-2E9C-101B-9397-08002B2CF9AE}" pid="7" name="MSIP_Label_e35bb0a3-90cf-41a8-939e-500b35438edf_Name">
    <vt:lpwstr>Sidel-Confidential</vt:lpwstr>
  </property>
  <property fmtid="{D5CDD505-2E9C-101B-9397-08002B2CF9AE}" pid="8" name="MSIP_Label_e35bb0a3-90cf-41a8-939e-500b35438edf_Application">
    <vt:lpwstr>Microsoft Azure Information Protection</vt:lpwstr>
  </property>
  <property fmtid="{D5CDD505-2E9C-101B-9397-08002B2CF9AE}" pid="9" name="MSIP_Label_e35bb0a3-90cf-41a8-939e-500b35438edf_Extended_MSFT_Method">
    <vt:lpwstr>Automatic</vt:lpwstr>
  </property>
  <property fmtid="{D5CDD505-2E9C-101B-9397-08002B2CF9AE}" pid="10" name="MSIP_Label_06263584-a2fa-494a-b6ac-a3eeadb86bd0_Enabled">
    <vt:lpwstr>True</vt:lpwstr>
  </property>
  <property fmtid="{D5CDD505-2E9C-101B-9397-08002B2CF9AE}" pid="11" name="MSIP_Label_06263584-a2fa-494a-b6ac-a3eeadb86bd0_SiteId">
    <vt:lpwstr>2390cbd1-e663-4321-bc93-ba298637ce52</vt:lpwstr>
  </property>
  <property fmtid="{D5CDD505-2E9C-101B-9397-08002B2CF9AE}" pid="12" name="MSIP_Label_06263584-a2fa-494a-b6ac-a3eeadb86bd0_Ref">
    <vt:lpwstr>https://api.informationprotection.azure.com/api/2390cbd1-e663-4321-bc93-ba298637ce52</vt:lpwstr>
  </property>
  <property fmtid="{D5CDD505-2E9C-101B-9397-08002B2CF9AE}" pid="13" name="MSIP_Label_06263584-a2fa-494a-b6ac-a3eeadb86bd0_Owner">
    <vt:lpwstr>107200@sidel.com</vt:lpwstr>
  </property>
  <property fmtid="{D5CDD505-2E9C-101B-9397-08002B2CF9AE}" pid="14" name="MSIP_Label_06263584-a2fa-494a-b6ac-a3eeadb86bd0_SetDate">
    <vt:lpwstr>2018-08-08T15:32:29.9099002+02:00</vt:lpwstr>
  </property>
  <property fmtid="{D5CDD505-2E9C-101B-9397-08002B2CF9AE}" pid="15" name="MSIP_Label_06263584-a2fa-494a-b6ac-a3eeadb86bd0_Name">
    <vt:lpwstr>Internal</vt:lpwstr>
  </property>
  <property fmtid="{D5CDD505-2E9C-101B-9397-08002B2CF9AE}" pid="16" name="MSIP_Label_06263584-a2fa-494a-b6ac-a3eeadb86bd0_Application">
    <vt:lpwstr>Microsoft Azure Information Protection</vt:lpwstr>
  </property>
  <property fmtid="{D5CDD505-2E9C-101B-9397-08002B2CF9AE}" pid="17" name="MSIP_Label_06263584-a2fa-494a-b6ac-a3eeadb86bd0_Extended_MSFT_Method">
    <vt:lpwstr>Automatic</vt:lpwstr>
  </property>
  <property fmtid="{D5CDD505-2E9C-101B-9397-08002B2CF9AE}" pid="18" name="MSIP_Label_06263584-a2fa-494a-b6ac-a3eeadb86bd0_Parent">
    <vt:lpwstr>e35bb0a3-90cf-41a8-939e-500b35438edf</vt:lpwstr>
  </property>
  <property fmtid="{D5CDD505-2E9C-101B-9397-08002B2CF9AE}" pid="19" name="Sensitivity">
    <vt:lpwstr>Sidel-Confidential Internal</vt:lpwstr>
  </property>
</Properties>
</file>