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121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20/04/2021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5546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75CC86C9-A75F-4828-99A7-30A16A7FD5E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75CC86C9-A75F-4828-99A7-30A16A7FD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6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78281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HS128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CO2 Extraction for Fillers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 April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2E57651D-1B28-4E6B-B281-A8FF6B08780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4985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kt 5" hidden="1">
            <a:extLst>
              <a:ext uri="{FF2B5EF4-FFF2-40B4-BE49-F238E27FC236}">
                <a16:creationId xmlns:a16="http://schemas.microsoft.com/office/drawing/2014/main" id="{FB384DDD-5930-4621-898E-AE137C4FC26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7410" name="Objekt 5" hidden="1">
                        <a:extLst>
                          <a:ext uri="{FF2B5EF4-FFF2-40B4-BE49-F238E27FC236}">
                            <a16:creationId xmlns:a16="http://schemas.microsoft.com/office/drawing/2014/main" id="{FB384DDD-5930-4621-898E-AE137C4FC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0" name="Title 1">
            <a:extLst>
              <a:ext uri="{FF2B5EF4-FFF2-40B4-BE49-F238E27FC236}">
                <a16:creationId xmlns:a16="http://schemas.microsoft.com/office/drawing/2014/main" id="{CF5ABF23-44D1-405D-A032-CA28F67B1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34963"/>
            <a:ext cx="7993063" cy="49212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fr-FR" sz="3200" dirty="0" err="1"/>
              <a:t>Genau</a:t>
            </a:r>
            <a:r>
              <a:rPr lang="fr-FR" altLang="fr-FR" sz="3200" dirty="0"/>
              <a:t> die </a:t>
            </a:r>
            <a:r>
              <a:rPr lang="fr-FR" altLang="fr-FR" sz="3200" dirty="0" err="1"/>
              <a:t>richtige</a:t>
            </a:r>
            <a:r>
              <a:rPr lang="fr-FR" altLang="fr-FR" sz="3200" dirty="0"/>
              <a:t> </a:t>
            </a:r>
            <a:r>
              <a:rPr lang="fr-FR" altLang="fr-FR" sz="3200" dirty="0" err="1"/>
              <a:t>Klebstoffmenge</a:t>
            </a:r>
            <a:endParaRPr lang="fr-FR" altLang="fr-FR" sz="3200" dirty="0"/>
          </a:p>
        </p:txBody>
      </p:sp>
      <p:sp>
        <p:nvSpPr>
          <p:cNvPr id="17429" name="Text Placeholder 2">
            <a:extLst>
              <a:ext uri="{FF2B5EF4-FFF2-40B4-BE49-F238E27FC236}">
                <a16:creationId xmlns:a16="http://schemas.microsoft.com/office/drawing/2014/main" id="{731F7ABE-DC8D-4F05-9588-C3864E5F0E3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47700" y="1403875"/>
            <a:ext cx="7997825" cy="281675"/>
          </a:xfrm>
        </p:spPr>
        <p:txBody>
          <a:bodyPr/>
          <a:lstStyle/>
          <a:p>
            <a:r>
              <a:rPr lang="fr-FR" altLang="fr-FR" dirty="0" err="1">
                <a:solidFill>
                  <a:srgbClr val="000000"/>
                </a:solidFill>
              </a:rPr>
              <a:t>Gravierte</a:t>
            </a:r>
            <a:r>
              <a:rPr lang="fr-FR" altLang="fr-FR" dirty="0">
                <a:solidFill>
                  <a:srgbClr val="000000"/>
                </a:solidFill>
              </a:rPr>
              <a:t> </a:t>
            </a:r>
            <a:r>
              <a:rPr lang="fr-FR" altLang="fr-FR" dirty="0" err="1">
                <a:solidFill>
                  <a:srgbClr val="000000"/>
                </a:solidFill>
              </a:rPr>
              <a:t>Leimauftragsrolle</a:t>
            </a:r>
            <a:r>
              <a:rPr lang="fr-FR" altLang="fr-FR" dirty="0">
                <a:solidFill>
                  <a:srgbClr val="000000"/>
                </a:solidFill>
              </a:rPr>
              <a:t> - Pack "a"</a:t>
            </a:r>
          </a:p>
        </p:txBody>
      </p:sp>
      <p:sp>
        <p:nvSpPr>
          <p:cNvPr id="17430" name="BainBulletsConfiguration" hidden="1">
            <a:extLst>
              <a:ext uri="{FF2B5EF4-FFF2-40B4-BE49-F238E27FC236}">
                <a16:creationId xmlns:a16="http://schemas.microsoft.com/office/drawing/2014/main" id="{320E109D-AC9A-43ED-A112-2C232AEFD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17432" name="Text Placeholder 2">
            <a:extLst>
              <a:ext uri="{FF2B5EF4-FFF2-40B4-BE49-F238E27FC236}">
                <a16:creationId xmlns:a16="http://schemas.microsoft.com/office/drawing/2014/main" id="{E53E31EA-1FA2-4E2C-9E59-642064105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862638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fr-FR" altLang="en-US" sz="800" dirty="0" err="1"/>
              <a:t>Nutzen</a:t>
            </a:r>
            <a:r>
              <a:rPr lang="fr-FR" altLang="en-US" sz="800" dirty="0"/>
              <a:t>: </a:t>
            </a:r>
            <a:r>
              <a:rPr lang="fr-FR" altLang="en-US" sz="800" dirty="0" err="1"/>
              <a:t>Effizienz</a:t>
            </a:r>
            <a:r>
              <a:rPr lang="fr-FR" altLang="en-US" sz="800" dirty="0"/>
              <a:t>, </a:t>
            </a:r>
            <a:r>
              <a:rPr lang="fr-FR" altLang="en-US" sz="800" dirty="0" err="1"/>
              <a:t>Wartung</a:t>
            </a:r>
            <a:r>
              <a:rPr lang="fr-FR" altLang="en-US" sz="800" dirty="0"/>
              <a:t>, </a:t>
            </a:r>
            <a:r>
              <a:rPr lang="fr-FR" altLang="en-US" sz="800" dirty="0" err="1"/>
              <a:t>Obsoleszenz</a:t>
            </a:r>
            <a:endParaRPr lang="fr-FR" altLang="en-US" sz="800" dirty="0"/>
          </a:p>
          <a:p>
            <a:pPr>
              <a:spcBef>
                <a:spcPct val="20000"/>
              </a:spcBef>
            </a:pPr>
            <a:r>
              <a:rPr lang="fr-FR" altLang="en-US" sz="800" dirty="0" err="1"/>
              <a:t>Ausstattung</a:t>
            </a:r>
            <a:r>
              <a:rPr lang="fr-FR" altLang="en-US" sz="800" dirty="0"/>
              <a:t>: </a:t>
            </a:r>
            <a:r>
              <a:rPr lang="fr-FR" altLang="en-US" sz="800" dirty="0" err="1"/>
              <a:t>Etikettierer</a:t>
            </a:r>
            <a:r>
              <a:rPr lang="fr-FR" altLang="en-US" sz="800" dirty="0"/>
              <a:t> </a:t>
            </a:r>
            <a:r>
              <a:rPr lang="it-IT" altLang="it-IT" sz="800" kern="0" dirty="0">
                <a:solidFill>
                  <a:srgbClr val="000000"/>
                </a:solidFill>
                <a:ea typeface="ＭＳ Ｐゴシック"/>
              </a:rPr>
              <a:t>F15 Evo, Rollquattro, Rollquattro Evo, Matrix, Sidel Super Combi, EvoDECO </a:t>
            </a:r>
          </a:p>
          <a:p>
            <a:pPr>
              <a:spcBef>
                <a:spcPct val="20000"/>
              </a:spcBef>
            </a:pPr>
            <a:r>
              <a:rPr lang="fr-FR" altLang="en-US" sz="800" dirty="0" err="1"/>
              <a:t>Katalog</a:t>
            </a:r>
            <a:r>
              <a:rPr lang="fr-FR" altLang="en-US" sz="800" dirty="0"/>
              <a:t>-Code: AA27a</a:t>
            </a:r>
          </a:p>
        </p:txBody>
      </p:sp>
      <p:grpSp>
        <p:nvGrpSpPr>
          <p:cNvPr id="15" name="Group 2">
            <a:extLst>
              <a:ext uri="{FF2B5EF4-FFF2-40B4-BE49-F238E27FC236}">
                <a16:creationId xmlns:a16="http://schemas.microsoft.com/office/drawing/2014/main" id="{6119E5C5-2941-4C1F-9900-32387F566849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685551"/>
            <a:ext cx="7991475" cy="4108100"/>
            <a:chOff x="650875" y="1906524"/>
            <a:chExt cx="7991475" cy="4042232"/>
          </a:xfrm>
        </p:grpSpPr>
        <p:sp>
          <p:nvSpPr>
            <p:cNvPr id="16" name="Rechteck 3">
              <a:extLst>
                <a:ext uri="{FF2B5EF4-FFF2-40B4-BE49-F238E27FC236}">
                  <a16:creationId xmlns:a16="http://schemas.microsoft.com/office/drawing/2014/main" id="{3EE6DE97-7DB2-4720-8806-DF0959BB7973}"/>
                </a:ext>
              </a:extLst>
            </p:cNvPr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 eaLnBrk="0" fontAlgn="base" hangingPunct="0">
                <a:spcBef>
                  <a:spcPts val="300"/>
                </a:spcBef>
                <a:spcAft>
                  <a:spcPct val="0"/>
                </a:spcAft>
                <a:buSzPct val="100000"/>
              </a:pPr>
              <a:r>
                <a:rPr lang="de-CH" altLang="fr-FR" sz="1400" b="1" dirty="0">
                  <a:solidFill>
                    <a:srgbClr val="FFFFFF"/>
                  </a:solidFill>
                  <a:latin typeface="Arial" charset="0"/>
                  <a:ea typeface="ＭＳ Ｐゴシック" pitchFamily="34" charset="-128"/>
                </a:rPr>
                <a:t>NUTZEN UND VORTEILE</a:t>
              </a:r>
            </a:p>
          </p:txBody>
        </p:sp>
        <p:sp>
          <p:nvSpPr>
            <p:cNvPr id="17" name="Rechteck 4">
              <a:extLst>
                <a:ext uri="{FF2B5EF4-FFF2-40B4-BE49-F238E27FC236}">
                  <a16:creationId xmlns:a16="http://schemas.microsoft.com/office/drawing/2014/main" id="{0DE4A51A-223C-4C14-A4F9-A1CEFC394F94}"/>
                </a:ext>
              </a:extLst>
            </p:cNvPr>
            <p:cNvSpPr>
              <a:spLocks/>
            </p:cNvSpPr>
            <p:nvPr/>
          </p:nvSpPr>
          <p:spPr>
            <a:xfrm>
              <a:off x="650875" y="2282805"/>
              <a:ext cx="3889375" cy="366595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8" name="Rechteck 11">
              <a:extLst>
                <a:ext uri="{FF2B5EF4-FFF2-40B4-BE49-F238E27FC236}">
                  <a16:creationId xmlns:a16="http://schemas.microsoft.com/office/drawing/2014/main" id="{36971F5C-5D3B-4D64-822F-7109D0B0BAA2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spcAft>
                  <a:spcPts val="0"/>
                </a:spcAft>
                <a:buClr>
                  <a:schemeClr val="folHlink"/>
                </a:buClr>
                <a:defRPr/>
              </a:pPr>
              <a:r>
                <a:rPr lang="de-CH" altLang="de-DE" sz="1400" b="1" noProof="1">
                  <a:solidFill>
                    <a:schemeClr val="bg1"/>
                  </a:solidFill>
                </a:rPr>
                <a:t>BESCHREIBUNG</a:t>
              </a:r>
              <a:endParaRPr lang="de-DE" altLang="de-DE" sz="1400" dirty="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19" name="Rechteck 12">
              <a:extLst>
                <a:ext uri="{FF2B5EF4-FFF2-40B4-BE49-F238E27FC236}">
                  <a16:creationId xmlns:a16="http://schemas.microsoft.com/office/drawing/2014/main" id="{84938E20-1876-4C09-B61F-0F3FBB33BFAD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49BB1DC3-4527-4612-B1FC-B61F50458D62}"/>
              </a:ext>
            </a:extLst>
          </p:cNvPr>
          <p:cNvSpPr/>
          <p:nvPr/>
        </p:nvSpPr>
        <p:spPr>
          <a:xfrm>
            <a:off x="633412" y="2095327"/>
            <a:ext cx="3890963" cy="365176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Sichern Sie die Produktion, indem Sie veraltete Komponenten (Chromwalzen werden nicht mehr hergestellt) durch Leimwalzen der neuesten Technologie ersetzen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Verhindern Sie das Verspritzen von Klebstoff und Filamenten, die durch die Form von „Nischen“ garantiert werden.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Sichern Sie die richtige Menge Klebstoff auf dem Etikett.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Bessere Kontrolle der aufgetragenen Leimmenge: Wenn mehr Leim benötigt wird, reicht es aus, das Volumen der Nischen und die Fläche der Etikettenpads zu vergrößern.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Reduzieren Sie Wartungskosten und </a:t>
            </a:r>
            <a:r>
              <a:rPr lang="de-DE" sz="1050" dirty="0" err="1">
                <a:solidFill>
                  <a:srgbClr val="000000"/>
                </a:solidFill>
              </a:rPr>
              <a:t>Maschinenstillstandszeiten</a:t>
            </a:r>
            <a:r>
              <a:rPr lang="de-DE" sz="1050" dirty="0">
                <a:solidFill>
                  <a:srgbClr val="000000"/>
                </a:solidFill>
              </a:rPr>
              <a:t>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Der empfohlene Rollenwechsel beträgt 9000 Stunden bei der aktuellen Version und 36000 Stunden bei der neuen Version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Die Lebensdauer des </a:t>
            </a:r>
            <a:r>
              <a:rPr lang="de-DE" sz="1050" dirty="0" err="1">
                <a:solidFill>
                  <a:srgbClr val="000000"/>
                </a:solidFill>
              </a:rPr>
              <a:t>Scrappers</a:t>
            </a:r>
            <a:r>
              <a:rPr lang="de-DE" sz="1050" dirty="0">
                <a:solidFill>
                  <a:srgbClr val="000000"/>
                </a:solidFill>
              </a:rPr>
              <a:t> hat sich verdoppelt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Reduzierte Kosten für Ersatzteile (durchschnittlich -15%)</a:t>
            </a:r>
            <a:endParaRPr lang="en-GB" sz="1050" dirty="0">
              <a:solidFill>
                <a:srgbClr val="0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CE06ACE-B856-443C-A1D0-EB6AFE2648D4}"/>
              </a:ext>
            </a:extLst>
          </p:cNvPr>
          <p:cNvSpPr/>
          <p:nvPr/>
        </p:nvSpPr>
        <p:spPr>
          <a:xfrm>
            <a:off x="4735512" y="2095326"/>
            <a:ext cx="3890963" cy="2140962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Da die vorhandene Leimwalzentechnologie veraltet ist, bietet Sidel eine neue Baugruppe an, um die richtige Leimmenge auf dem Etikett zu liefern: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Automatisch einstellbarer Klebestab mit integriertem </a:t>
            </a:r>
            <a:r>
              <a:rPr lang="de-DE" sz="1050" dirty="0" err="1">
                <a:solidFill>
                  <a:srgbClr val="000000"/>
                </a:solidFill>
              </a:rPr>
              <a:t>Abstreifersystem</a:t>
            </a:r>
            <a:endParaRPr lang="de-DE" sz="1050" dirty="0">
              <a:solidFill>
                <a:srgbClr val="000000"/>
              </a:solidFill>
            </a:endParaRP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Neues Konzept der Leimübertragung mit kontrollierter Temperatur 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Nischen mit einem Laserschneiden erstellt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050" dirty="0">
                <a:solidFill>
                  <a:srgbClr val="000000"/>
                </a:solidFill>
              </a:rPr>
              <a:t>Die Packung enthält die notwendigen nicht zusammengebauten Teile für die Installation der neuen Leimwalze.</a:t>
            </a:r>
            <a:endParaRPr lang="en-GB" sz="1050" dirty="0">
              <a:solidFill>
                <a:srgbClr val="000000"/>
              </a:solidFill>
            </a:endParaRPr>
          </a:p>
        </p:txBody>
      </p:sp>
      <p:pic>
        <p:nvPicPr>
          <p:cNvPr id="25" name="Immagine 8">
            <a:extLst>
              <a:ext uri="{FF2B5EF4-FFF2-40B4-BE49-F238E27FC236}">
                <a16:creationId xmlns:a16="http://schemas.microsoft.com/office/drawing/2014/main" id="{C24763AC-2EA1-4CA7-A285-6A15CCC87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3" t="15646" r="28191" b="22336"/>
          <a:stretch>
            <a:fillRect/>
          </a:stretch>
        </p:blipFill>
        <p:spPr bwMode="auto">
          <a:xfrm>
            <a:off x="4811506" y="4354871"/>
            <a:ext cx="1027518" cy="133927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magine 9">
            <a:extLst>
              <a:ext uri="{FF2B5EF4-FFF2-40B4-BE49-F238E27FC236}">
                <a16:creationId xmlns:a16="http://schemas.microsoft.com/office/drawing/2014/main" id="{AEA5A5B3-893D-4213-BB43-1A4879E74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9" t="7422" r="32780" b="11723"/>
          <a:stretch>
            <a:fillRect/>
          </a:stretch>
        </p:blipFill>
        <p:spPr bwMode="auto">
          <a:xfrm>
            <a:off x="7944639" y="4216672"/>
            <a:ext cx="564361" cy="143928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magine 10">
            <a:extLst>
              <a:ext uri="{FF2B5EF4-FFF2-40B4-BE49-F238E27FC236}">
                <a16:creationId xmlns:a16="http://schemas.microsoft.com/office/drawing/2014/main" id="{6D8E703D-90B6-44D2-977A-ADFB9898F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4" t="16824" r="21729" b="18951"/>
          <a:stretch>
            <a:fillRect/>
          </a:stretch>
        </p:blipFill>
        <p:spPr bwMode="auto">
          <a:xfrm>
            <a:off x="6154779" y="4312365"/>
            <a:ext cx="828931" cy="86008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Immagine 12">
            <a:extLst>
              <a:ext uri="{FF2B5EF4-FFF2-40B4-BE49-F238E27FC236}">
                <a16:creationId xmlns:a16="http://schemas.microsoft.com/office/drawing/2014/main" id="{312F65FC-2E71-4905-A39F-D0FD48F33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16692" r="21127" b="17876"/>
          <a:stretch>
            <a:fillRect/>
          </a:stretch>
        </p:blipFill>
        <p:spPr bwMode="auto">
          <a:xfrm>
            <a:off x="7230310" y="4963873"/>
            <a:ext cx="433896" cy="70828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3177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238E6399ADC743975B72739A574501" ma:contentTypeVersion="12" ma:contentTypeDescription="Create a new document." ma:contentTypeScope="" ma:versionID="7ff5b4ffbb848aab27ebb88706a84c13">
  <xsd:schema xmlns:xsd="http://www.w3.org/2001/XMLSchema" xmlns:xs="http://www.w3.org/2001/XMLSchema" xmlns:p="http://schemas.microsoft.com/office/2006/metadata/properties" xmlns:ns3="a43ef570-d230-47fc-9dce-81ae025d238e" xmlns:ns4="434e2f32-19b3-47cb-9d2c-18393d983ab8" targetNamespace="http://schemas.microsoft.com/office/2006/metadata/properties" ma:root="true" ma:fieldsID="958fc629428c9b11726ee5a1f2c4f5f6" ns3:_="" ns4:_="">
    <xsd:import namespace="a43ef570-d230-47fc-9dce-81ae025d238e"/>
    <xsd:import namespace="434e2f32-19b3-47cb-9d2c-18393d983a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ef570-d230-47fc-9dce-81ae025d2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e2f32-19b3-47cb-9d2c-18393d983ab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29FD6B-2A8E-45F5-8549-1812974F33C0}">
  <ds:schemaRefs>
    <ds:schemaRef ds:uri="http://schemas.openxmlformats.org/package/2006/metadata/core-properties"/>
    <ds:schemaRef ds:uri="http://schemas.microsoft.com/office/2006/documentManagement/types"/>
    <ds:schemaRef ds:uri="a43ef570-d230-47fc-9dce-81ae025d238e"/>
    <ds:schemaRef ds:uri="http://purl.org/dc/dcmitype/"/>
    <ds:schemaRef ds:uri="http://purl.org/dc/elements/1.1/"/>
    <ds:schemaRef ds:uri="434e2f32-19b3-47cb-9d2c-18393d983ab8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C34F76F-28C2-4486-8E50-51DD11F1E0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ef570-d230-47fc-9dce-81ae025d238e"/>
    <ds:schemaRef ds:uri="434e2f32-19b3-47cb-9d2c-18393d983a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27CFCB-7538-47A0-8A0C-B947716654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92</TotalTime>
  <Words>219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宋体</vt:lpstr>
      <vt:lpstr>Arial</vt:lpstr>
      <vt:lpstr>Wingdings</vt:lpstr>
      <vt:lpstr>2_NewSidel_Template_4x3_with add layouts</vt:lpstr>
      <vt:lpstr>think-cell Folie</vt:lpstr>
      <vt:lpstr>Genau die richtige Klebstoffmenge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Claudio POMO</dc:creator>
  <cp:lastModifiedBy>Sorega, Dan</cp:lastModifiedBy>
  <cp:revision>89</cp:revision>
  <dcterms:created xsi:type="dcterms:W3CDTF">2018-02-10T17:04:39Z</dcterms:created>
  <dcterms:modified xsi:type="dcterms:W3CDTF">2021-04-20T13:10:21Z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ContentTypeId">
    <vt:lpwstr>0x01010093238E6399ADC743975B72739A574501</vt:lpwstr>
  </property>
  <property fmtid="{D5CDD505-2E9C-101B-9397-08002B2CF9AE}" pid="12" name="MSIP_Label_94480757-a570-4f64-84e7-c5b3ffe9d573_Enabled">
    <vt:lpwstr>true</vt:lpwstr>
  </property>
  <property fmtid="{D5CDD505-2E9C-101B-9397-08002B2CF9AE}" pid="13" name="MSIP_Label_94480757-a570-4f64-84e7-c5b3ffe9d573_SetDate">
    <vt:lpwstr>2021-04-20T13:10:21Z</vt:lpwstr>
  </property>
  <property fmtid="{D5CDD505-2E9C-101B-9397-08002B2CF9AE}" pid="14" name="MSIP_Label_94480757-a570-4f64-84e7-c5b3ffe9d573_Method">
    <vt:lpwstr>Standard</vt:lpwstr>
  </property>
  <property fmtid="{D5CDD505-2E9C-101B-9397-08002B2CF9AE}" pid="15" name="MSIP_Label_94480757-a570-4f64-84e7-c5b3ffe9d573_Name">
    <vt:lpwstr>General</vt:lpwstr>
  </property>
  <property fmtid="{D5CDD505-2E9C-101B-9397-08002B2CF9AE}" pid="16" name="MSIP_Label_94480757-a570-4f64-84e7-c5b3ffe9d573_SiteId">
    <vt:lpwstr>2390cbd1-e663-4321-bc93-ba298637ce52</vt:lpwstr>
  </property>
  <property fmtid="{D5CDD505-2E9C-101B-9397-08002B2CF9AE}" pid="17" name="MSIP_Label_94480757-a570-4f64-84e7-c5b3ffe9d573_ActionId">
    <vt:lpwstr/>
  </property>
  <property fmtid="{D5CDD505-2E9C-101B-9397-08002B2CF9AE}" pid="18" name="MSIP_Label_94480757-a570-4f64-84e7-c5b3ffe9d573_ContentBits">
    <vt:lpwstr>2</vt:lpwstr>
  </property>
</Properties>
</file>