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6"/>
  </p:notesMasterIdLst>
  <p:handoutMasterIdLst>
    <p:handoutMasterId r:id="rId7"/>
  </p:handoutMasterIdLst>
  <p:sldIdLst>
    <p:sldId id="1207" r:id="rId5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5E00"/>
    <a:srgbClr val="AF5400"/>
    <a:srgbClr val="FF9900"/>
    <a:srgbClr val="00FF00"/>
    <a:srgbClr val="7AFF7A"/>
    <a:srgbClr val="00FFFF"/>
    <a:srgbClr val="00B0F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10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2052" y="-343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20/04/2021</a:t>
            </a:fld>
            <a:endParaRPr lang="en-GB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20/04/2021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755469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2782813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HS128 – </a:t>
            </a:r>
            <a:r>
              <a:rPr lang="en-US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CO2 Extraction for Fillers</a:t>
            </a:r>
            <a:r>
              <a:rPr lang="en-GB" dirty="0">
                <a:solidFill>
                  <a:srgbClr val="7F7F7F"/>
                </a:solidFill>
              </a:rPr>
              <a:t>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20 April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2E57651D-1B28-4E6B-B281-A8FF6B087806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4985149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2">
            <a:extLst>
              <a:ext uri="{FF2B5EF4-FFF2-40B4-BE49-F238E27FC236}">
                <a16:creationId xmlns:a16="http://schemas.microsoft.com/office/drawing/2014/main" id="{6AEE2C1B-A281-4B0F-AF09-BE0BE3EB4805}"/>
              </a:ext>
            </a:extLst>
          </p:cNvPr>
          <p:cNvGrpSpPr>
            <a:grpSpLocks/>
          </p:cNvGrpSpPr>
          <p:nvPr/>
        </p:nvGrpSpPr>
        <p:grpSpPr bwMode="auto">
          <a:xfrm>
            <a:off x="635000" y="1685551"/>
            <a:ext cx="7991475" cy="4041776"/>
            <a:chOff x="650875" y="1906524"/>
            <a:chExt cx="7991475" cy="4042232"/>
          </a:xfrm>
        </p:grpSpPr>
        <p:sp>
          <p:nvSpPr>
            <p:cNvPr id="53" name="Rechteck 3">
              <a:extLst>
                <a:ext uri="{FF2B5EF4-FFF2-40B4-BE49-F238E27FC236}">
                  <a16:creationId xmlns:a16="http://schemas.microsoft.com/office/drawing/2014/main" id="{A11F3E61-6C63-4770-B3CD-551E82BCFA20}"/>
                </a:ext>
              </a:extLst>
            </p:cNvPr>
            <p:cNvSpPr/>
            <p:nvPr/>
          </p:nvSpPr>
          <p:spPr>
            <a:xfrm>
              <a:off x="650875" y="1906525"/>
              <a:ext cx="3889375" cy="37628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en-GB" sz="1400" b="1" dirty="0">
                  <a:solidFill>
                    <a:srgbClr val="FFFFFF"/>
                  </a:solidFill>
                  <a:ea typeface="MS PGothic" pitchFamily="34" charset="-128"/>
                </a:rPr>
                <a:t>VALUE AND BENEFITS</a:t>
              </a:r>
            </a:p>
          </p:txBody>
        </p:sp>
        <p:sp>
          <p:nvSpPr>
            <p:cNvPr id="55" name="Rechteck 4">
              <a:extLst>
                <a:ext uri="{FF2B5EF4-FFF2-40B4-BE49-F238E27FC236}">
                  <a16:creationId xmlns:a16="http://schemas.microsoft.com/office/drawing/2014/main" id="{26FC50B7-4888-44EB-85D8-850FF310BC86}"/>
                </a:ext>
              </a:extLst>
            </p:cNvPr>
            <p:cNvSpPr>
              <a:spLocks/>
            </p:cNvSpPr>
            <p:nvPr/>
          </p:nvSpPr>
          <p:spPr>
            <a:xfrm>
              <a:off x="650875" y="2282805"/>
              <a:ext cx="3889375" cy="366595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6" name="Rechteck 11">
              <a:extLst>
                <a:ext uri="{FF2B5EF4-FFF2-40B4-BE49-F238E27FC236}">
                  <a16:creationId xmlns:a16="http://schemas.microsoft.com/office/drawing/2014/main" id="{0FC4A2DB-8721-46D3-99E4-364704E71370}"/>
                </a:ext>
              </a:extLst>
            </p:cNvPr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lvl="0" indent="-190500" fontAlgn="base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de-CH" altLang="de-DE" sz="1400" b="1" noProof="1">
                  <a:solidFill>
                    <a:srgbClr val="FFFFFF"/>
                  </a:solidFill>
                  <a:latin typeface="Arial" charset="0"/>
                  <a:cs typeface="Arial" charset="0"/>
                </a:rPr>
                <a:t>DESCRIPTION</a:t>
              </a:r>
              <a:endParaRPr lang="en-GB" altLang="de-DE" sz="1400" dirty="0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8" name="Rechteck 12">
              <a:extLst>
                <a:ext uri="{FF2B5EF4-FFF2-40B4-BE49-F238E27FC236}">
                  <a16:creationId xmlns:a16="http://schemas.microsoft.com/office/drawing/2014/main" id="{31FDC95D-9250-4C3C-B9BE-EC34F446E82E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8130540" cy="984885"/>
          </a:xfrm>
        </p:spPr>
        <p:txBody>
          <a:bodyPr/>
          <a:lstStyle/>
          <a:p>
            <a:r>
              <a:rPr lang="fr-FR" altLang="fr-FR" sz="3200" dirty="0"/>
              <a:t>Secure the right glue </a:t>
            </a:r>
            <a:r>
              <a:rPr lang="fr-FR" altLang="fr-FR" sz="3200" dirty="0" err="1"/>
              <a:t>quantity</a:t>
            </a:r>
            <a:r>
              <a:rPr lang="fr-FR" altLang="fr-FR" sz="3200" dirty="0"/>
              <a:t> on </a:t>
            </a:r>
            <a:r>
              <a:rPr lang="fr-FR" altLang="fr-FR" sz="3200" dirty="0" err="1"/>
              <a:t>each</a:t>
            </a:r>
            <a:r>
              <a:rPr lang="fr-FR" altLang="fr-FR" sz="3200" dirty="0"/>
              <a:t> label</a:t>
            </a:r>
            <a:endParaRPr lang="en-GB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38174" y="1393911"/>
            <a:ext cx="7997825" cy="307975"/>
          </a:xfrm>
        </p:spPr>
        <p:txBody>
          <a:bodyPr/>
          <a:lstStyle/>
          <a:p>
            <a:r>
              <a:rPr lang="en-US" altLang="fr-FR" dirty="0"/>
              <a:t>New Glue Roller – pack “a”</a:t>
            </a:r>
            <a:endParaRPr lang="fr-FR" altLang="fr-FR" dirty="0"/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826110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Aft>
                <a:spcPct val="0"/>
              </a:spcAft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Value: </a:t>
            </a:r>
            <a:r>
              <a:rPr lang="en-GB" altLang="it-IT" sz="800" kern="0" dirty="0">
                <a:solidFill>
                  <a:srgbClr val="000000"/>
                </a:solidFill>
                <a:ea typeface="ＭＳ Ｐゴシック"/>
              </a:rPr>
              <a:t>Efficiency, Maintenance, Obsolescence</a:t>
            </a:r>
            <a:endParaRPr kumimoji="0" lang="en-GB" alt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lvl="0" fontAlgn="base">
              <a:spcAft>
                <a:spcPct val="0"/>
              </a:spcAft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Equipment:</a:t>
            </a:r>
            <a:r>
              <a:rPr kumimoji="0" lang="en-US" altLang="it-IT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+mn-cs"/>
              </a:rPr>
              <a:t> </a:t>
            </a:r>
            <a:r>
              <a:rPr kumimoji="0" lang="en-US" altLang="it-IT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+mn-cs"/>
              </a:rPr>
              <a:t>Labellers</a:t>
            </a:r>
            <a:r>
              <a:rPr kumimoji="0" lang="en-US" altLang="it-IT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+mn-cs"/>
              </a:rPr>
              <a:t> </a:t>
            </a:r>
            <a:r>
              <a:rPr lang="it-IT" altLang="it-IT" sz="800" kern="0" dirty="0">
                <a:solidFill>
                  <a:srgbClr val="000000"/>
                </a:solidFill>
                <a:ea typeface="ＭＳ Ｐゴシック"/>
              </a:rPr>
              <a:t>F15 Evo, </a:t>
            </a:r>
            <a:r>
              <a:rPr lang="it-IT" altLang="it-IT" sz="800" kern="0" dirty="0" err="1">
                <a:solidFill>
                  <a:srgbClr val="000000"/>
                </a:solidFill>
                <a:ea typeface="ＭＳ Ｐゴシック"/>
              </a:rPr>
              <a:t>Rollquattro</a:t>
            </a:r>
            <a:r>
              <a:rPr lang="it-IT" altLang="it-IT" sz="800" kern="0" dirty="0">
                <a:solidFill>
                  <a:srgbClr val="000000"/>
                </a:solidFill>
                <a:ea typeface="ＭＳ Ｐゴシック"/>
              </a:rPr>
              <a:t>, </a:t>
            </a:r>
            <a:r>
              <a:rPr lang="it-IT" altLang="it-IT" sz="800" kern="0" dirty="0" err="1">
                <a:solidFill>
                  <a:srgbClr val="000000"/>
                </a:solidFill>
                <a:ea typeface="ＭＳ Ｐゴシック"/>
              </a:rPr>
              <a:t>Rollquattro</a:t>
            </a:r>
            <a:r>
              <a:rPr lang="it-IT" altLang="it-IT" sz="800" kern="0" dirty="0">
                <a:solidFill>
                  <a:srgbClr val="000000"/>
                </a:solidFill>
                <a:ea typeface="ＭＳ Ｐゴシック"/>
              </a:rPr>
              <a:t> Evo, Matrix, Sidel Super Combi, </a:t>
            </a:r>
            <a:r>
              <a:rPr lang="it-IT" altLang="it-IT" sz="800" kern="0" dirty="0" err="1">
                <a:solidFill>
                  <a:srgbClr val="000000"/>
                </a:solidFill>
                <a:ea typeface="ＭＳ Ｐゴシック"/>
              </a:rPr>
              <a:t>EvoDECO</a:t>
            </a:r>
            <a:r>
              <a:rPr kumimoji="0" lang="en-US" altLang="it-IT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+mn-cs"/>
              </a:rPr>
              <a:t> </a:t>
            </a:r>
            <a:endParaRPr kumimoji="0" lang="en-US" altLang="it-IT" sz="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Catalogue code: AA27a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" y="2074490"/>
            <a:ext cx="3890963" cy="3145083"/>
          </a:xfrm>
          <a:prstGeom prst="rect">
            <a:avLst/>
          </a:prstGeom>
        </p:spPr>
        <p:txBody>
          <a:bodyPr wrap="square" lIns="72000" tIns="36000" rIns="72000" bIns="36000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100" dirty="0">
                <a:solidFill>
                  <a:srgbClr val="000000"/>
                </a:solidFill>
              </a:rPr>
              <a:t>Secure production by replacing obsolete components (chromium rollers not manufactured any more) with latest technology glue roller 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100" dirty="0">
                <a:solidFill>
                  <a:srgbClr val="000000"/>
                </a:solidFill>
              </a:rPr>
              <a:t>Prevent glue splashing and filaments guaranteed by “niches” shape;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100" dirty="0">
                <a:solidFill>
                  <a:srgbClr val="000000"/>
                </a:solidFill>
              </a:rPr>
              <a:t>Secure the proper quantity of glue applied on the label;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100" dirty="0">
                <a:solidFill>
                  <a:srgbClr val="000000"/>
                </a:solidFill>
              </a:rPr>
              <a:t>Better control of quantity of glue applied: if more glue is needed it is enough to  increase the niches’ volume and the label pads’ area;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100" dirty="0">
                <a:solidFill>
                  <a:srgbClr val="000000"/>
                </a:solidFill>
              </a:rPr>
              <a:t>Reduce maintenance costs and machine downtime: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100" dirty="0">
                <a:solidFill>
                  <a:srgbClr val="000000"/>
                </a:solidFill>
              </a:rPr>
              <a:t>recommended roller replacement jump  from 9000 h with actual version  to 36000h with new version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100" dirty="0">
                <a:solidFill>
                  <a:srgbClr val="000000"/>
                </a:solidFill>
              </a:rPr>
              <a:t>Scrapper Life time doubled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100" dirty="0">
                <a:solidFill>
                  <a:srgbClr val="000000"/>
                </a:solidFill>
              </a:rPr>
              <a:t>Reduced cost of replacement parts ( on average -15%)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34247" y="2080590"/>
            <a:ext cx="3823487" cy="1979379"/>
          </a:xfrm>
          <a:prstGeom prst="rect">
            <a:avLst/>
          </a:prstGeom>
        </p:spPr>
        <p:txBody>
          <a:bodyPr wrap="square" lIns="72000" tIns="36000" rIns="72000" bIns="36000">
            <a:spAutoFit/>
          </a:bodyPr>
          <a:lstStyle/>
          <a:p>
            <a:pPr marL="171450" lvl="0" indent="-171450" algn="just" eaLnBrk="0" hangingPunct="0">
              <a:spcBef>
                <a:spcPct val="450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r>
              <a:rPr lang="en-GB" altLang="it-IT" sz="1050" dirty="0">
                <a:solidFill>
                  <a:srgbClr val="000000"/>
                </a:solidFill>
              </a:rPr>
              <a:t>Being the existing glue roller technology obsolete, Sidel provides an new assembly to deliver the right glue quantity on label:</a:t>
            </a:r>
          </a:p>
          <a:p>
            <a:pPr marL="628650" lvl="1" indent="-171450" algn="just" eaLnBrk="0" hangingPunct="0">
              <a:spcBef>
                <a:spcPct val="450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r>
              <a:rPr lang="en-GB" altLang="it-IT" sz="1050" dirty="0">
                <a:solidFill>
                  <a:srgbClr val="000000"/>
                </a:solidFill>
              </a:rPr>
              <a:t>Auto-adjustable glue bar with an integrated scraper system</a:t>
            </a:r>
          </a:p>
          <a:p>
            <a:pPr marL="628650" lvl="1" indent="-171450" algn="just" eaLnBrk="0" hangingPunct="0">
              <a:spcBef>
                <a:spcPct val="450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r>
              <a:rPr lang="en-GB" altLang="it-IT" sz="1050" dirty="0">
                <a:solidFill>
                  <a:srgbClr val="000000"/>
                </a:solidFill>
              </a:rPr>
              <a:t>New concept of glue transfer with controlled temperature     </a:t>
            </a:r>
          </a:p>
          <a:p>
            <a:pPr marL="628650" lvl="1" indent="-171450" algn="just" eaLnBrk="0" hangingPunct="0">
              <a:spcBef>
                <a:spcPct val="450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r>
              <a:rPr lang="en-GB" altLang="it-IT" sz="1050" dirty="0">
                <a:solidFill>
                  <a:srgbClr val="000000"/>
                </a:solidFill>
              </a:rPr>
              <a:t>Niches created with a laser cutting</a:t>
            </a:r>
          </a:p>
          <a:p>
            <a:pPr marL="171450" indent="-171450" algn="just" eaLnBrk="0" hangingPunct="0">
              <a:spcBef>
                <a:spcPct val="450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r>
              <a:rPr lang="it-IT" altLang="it-IT" sz="1050" dirty="0">
                <a:ea typeface="ＭＳ Ｐゴシック" panose="020B0600070205080204" pitchFamily="34" charset="-128"/>
              </a:rPr>
              <a:t>The </a:t>
            </a:r>
            <a:r>
              <a:rPr lang="en-US" altLang="it-IT" sz="1050" dirty="0">
                <a:ea typeface="ＭＳ Ｐゴシック" panose="020B0600070205080204" pitchFamily="34" charset="-128"/>
              </a:rPr>
              <a:t>pack contains the necessary unassembled parts for the installation of the new glue roller.</a:t>
            </a:r>
            <a:endParaRPr lang="en-GB" altLang="it-IT" sz="1050" dirty="0">
              <a:solidFill>
                <a:srgbClr val="000000"/>
              </a:solidFill>
            </a:endParaRPr>
          </a:p>
        </p:txBody>
      </p:sp>
      <p:pic>
        <p:nvPicPr>
          <p:cNvPr id="41" name="Immagine 8">
            <a:extLst>
              <a:ext uri="{FF2B5EF4-FFF2-40B4-BE49-F238E27FC236}">
                <a16:creationId xmlns:a16="http://schemas.microsoft.com/office/drawing/2014/main" id="{56E21EDE-0F6F-4D62-83B7-D3F11D75EF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03" t="15646" r="28191" b="22336"/>
          <a:stretch>
            <a:fillRect/>
          </a:stretch>
        </p:blipFill>
        <p:spPr bwMode="auto">
          <a:xfrm>
            <a:off x="4784331" y="4103339"/>
            <a:ext cx="1165724" cy="151941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Immagine 9">
            <a:extLst>
              <a:ext uri="{FF2B5EF4-FFF2-40B4-BE49-F238E27FC236}">
                <a16:creationId xmlns:a16="http://schemas.microsoft.com/office/drawing/2014/main" id="{B53DDFD8-4F79-42AC-A517-A1CC34A1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59" t="7422" r="32780" b="11723"/>
          <a:stretch>
            <a:fillRect/>
          </a:stretch>
        </p:blipFill>
        <p:spPr bwMode="auto">
          <a:xfrm>
            <a:off x="7917464" y="3951689"/>
            <a:ext cx="640270" cy="163287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Immagine 10">
            <a:extLst>
              <a:ext uri="{FF2B5EF4-FFF2-40B4-BE49-F238E27FC236}">
                <a16:creationId xmlns:a16="http://schemas.microsoft.com/office/drawing/2014/main" id="{E25831E1-42F6-446C-B540-A009BF05E6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74" t="16824" r="21729" b="18951"/>
          <a:stretch>
            <a:fillRect/>
          </a:stretch>
        </p:blipFill>
        <p:spPr bwMode="auto">
          <a:xfrm>
            <a:off x="6127604" y="4125287"/>
            <a:ext cx="940426" cy="975769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" name="Immagine 12">
            <a:extLst>
              <a:ext uri="{FF2B5EF4-FFF2-40B4-BE49-F238E27FC236}">
                <a16:creationId xmlns:a16="http://schemas.microsoft.com/office/drawing/2014/main" id="{48EF779C-B28F-4245-97D4-8D10D9AF9F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6" t="16692" r="21127" b="17876"/>
          <a:stretch>
            <a:fillRect/>
          </a:stretch>
        </p:blipFill>
        <p:spPr bwMode="auto">
          <a:xfrm>
            <a:off x="7203134" y="4797212"/>
            <a:ext cx="492257" cy="80355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650765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2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238E6399ADC743975B72739A574501" ma:contentTypeVersion="12" ma:contentTypeDescription="Create a new document." ma:contentTypeScope="" ma:versionID="7ff5b4ffbb848aab27ebb88706a84c13">
  <xsd:schema xmlns:xsd="http://www.w3.org/2001/XMLSchema" xmlns:xs="http://www.w3.org/2001/XMLSchema" xmlns:p="http://schemas.microsoft.com/office/2006/metadata/properties" xmlns:ns3="a43ef570-d230-47fc-9dce-81ae025d238e" xmlns:ns4="434e2f32-19b3-47cb-9d2c-18393d983ab8" targetNamespace="http://schemas.microsoft.com/office/2006/metadata/properties" ma:root="true" ma:fieldsID="958fc629428c9b11726ee5a1f2c4f5f6" ns3:_="" ns4:_="">
    <xsd:import namespace="a43ef570-d230-47fc-9dce-81ae025d238e"/>
    <xsd:import namespace="434e2f32-19b3-47cb-9d2c-18393d983ab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3ef570-d230-47fc-9dce-81ae025d23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4e2f32-19b3-47cb-9d2c-18393d983ab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F29FD6B-2A8E-45F5-8549-1812974F33C0}">
  <ds:schemaRefs>
    <ds:schemaRef ds:uri="http://purl.org/dc/dcmitype/"/>
    <ds:schemaRef ds:uri="http://purl.org/dc/terms/"/>
    <ds:schemaRef ds:uri="a43ef570-d230-47fc-9dce-81ae025d238e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434e2f32-19b3-47cb-9d2c-18393d983ab8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5C34F76F-28C2-4486-8E50-51DD11F1E0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3ef570-d230-47fc-9dce-81ae025d238e"/>
    <ds:schemaRef ds:uri="434e2f32-19b3-47cb-9d2c-18393d983ab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E27CFCB-7538-47A0-8A0C-B9477166544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90</TotalTime>
  <Words>217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ＭＳ Ｐゴシック</vt:lpstr>
      <vt:lpstr>ＭＳ Ｐゴシック</vt:lpstr>
      <vt:lpstr>宋体</vt:lpstr>
      <vt:lpstr>Arial</vt:lpstr>
      <vt:lpstr>Wingdings</vt:lpstr>
      <vt:lpstr>2_NewSidel_Template_4x3_with add layouts</vt:lpstr>
      <vt:lpstr>think-cell Folie</vt:lpstr>
      <vt:lpstr>Secure the right glue quantity on each label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Claudio POMO</dc:creator>
  <cp:lastModifiedBy>Sorega, Dan</cp:lastModifiedBy>
  <cp:revision>85</cp:revision>
  <dcterms:created xsi:type="dcterms:W3CDTF">2018-02-10T17:04:39Z</dcterms:created>
  <dcterms:modified xsi:type="dcterms:W3CDTF">2021-04-20T13:09:59Z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Owner">
    <vt:lpwstr>107200@sidel.com</vt:lpwstr>
  </property>
  <property fmtid="{D5CDD505-2E9C-101B-9397-08002B2CF9AE}" pid="7" name="MSIP_Label_e35bb0a3-90cf-41a8-939e-500b35438edf_SetDate">
    <vt:lpwstr>2017-09-26T14:43:53.5499116+02:00</vt:lpwstr>
  </property>
  <property fmtid="{D5CDD505-2E9C-101B-9397-08002B2CF9AE}" pid="8" name="MSIP_Label_e35bb0a3-90cf-41a8-939e-500b35438edf_Name">
    <vt:lpwstr>Sidel-Confidential</vt:lpwstr>
  </property>
  <property fmtid="{D5CDD505-2E9C-101B-9397-08002B2CF9AE}" pid="9" name="MSIP_Label_e35bb0a3-90cf-41a8-939e-500b35438edf_Application">
    <vt:lpwstr>Microsoft Azure Information Protection</vt:lpwstr>
  </property>
  <property fmtid="{D5CDD505-2E9C-101B-9397-08002B2CF9AE}" pid="10" name="MSIP_Label_e35bb0a3-90cf-41a8-939e-500b35438edf_Extended_MSFT_Method">
    <vt:lpwstr>Automatic</vt:lpwstr>
  </property>
  <property fmtid="{D5CDD505-2E9C-101B-9397-08002B2CF9AE}" pid="11" name="ContentTypeId">
    <vt:lpwstr>0x01010093238E6399ADC743975B72739A574501</vt:lpwstr>
  </property>
  <property fmtid="{D5CDD505-2E9C-101B-9397-08002B2CF9AE}" pid="12" name="MSIP_Label_94480757-a570-4f64-84e7-c5b3ffe9d573_Enabled">
    <vt:lpwstr>true</vt:lpwstr>
  </property>
  <property fmtid="{D5CDD505-2E9C-101B-9397-08002B2CF9AE}" pid="13" name="MSIP_Label_94480757-a570-4f64-84e7-c5b3ffe9d573_SetDate">
    <vt:lpwstr>2021-04-20T13:09:59Z</vt:lpwstr>
  </property>
  <property fmtid="{D5CDD505-2E9C-101B-9397-08002B2CF9AE}" pid="14" name="MSIP_Label_94480757-a570-4f64-84e7-c5b3ffe9d573_Method">
    <vt:lpwstr>Standard</vt:lpwstr>
  </property>
  <property fmtid="{D5CDD505-2E9C-101B-9397-08002B2CF9AE}" pid="15" name="MSIP_Label_94480757-a570-4f64-84e7-c5b3ffe9d573_Name">
    <vt:lpwstr>General</vt:lpwstr>
  </property>
  <property fmtid="{D5CDD505-2E9C-101B-9397-08002B2CF9AE}" pid="16" name="MSIP_Label_94480757-a570-4f64-84e7-c5b3ffe9d573_SiteId">
    <vt:lpwstr>2390cbd1-e663-4321-bc93-ba298637ce52</vt:lpwstr>
  </property>
  <property fmtid="{D5CDD505-2E9C-101B-9397-08002B2CF9AE}" pid="17" name="MSIP_Label_94480757-a570-4f64-84e7-c5b3ffe9d573_ActionId">
    <vt:lpwstr/>
  </property>
  <property fmtid="{D5CDD505-2E9C-101B-9397-08002B2CF9AE}" pid="18" name="MSIP_Label_94480757-a570-4f64-84e7-c5b3ffe9d573_ContentBits">
    <vt:lpwstr>2</vt:lpwstr>
  </property>
</Properties>
</file>