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notesMasterIdLst>
    <p:notesMasterId r:id="rId6"/>
  </p:notesMasterIdLst>
  <p:handoutMasterIdLst>
    <p:handoutMasterId r:id="rId7"/>
  </p:handoutMasterIdLst>
  <p:sldIdLst>
    <p:sldId id="1208" r:id="rId5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5E00"/>
    <a:srgbClr val="AF5400"/>
    <a:srgbClr val="FF9900"/>
    <a:srgbClr val="00FF00"/>
    <a:srgbClr val="7AFF7A"/>
    <a:srgbClr val="00FFFF"/>
    <a:srgbClr val="00B0F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10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76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2052" y="-343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20/04/2021</a:t>
            </a:fld>
            <a:endParaRPr lang="en-GB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20/04/2021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755469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75CC86C9-A75F-4828-99A7-30A16A7FD5E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75CC86C9-A75F-4828-99A7-30A16A7FD5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609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6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think-cell Folie" r:id="rId7" imgW="399" imgH="399" progId="TCLayout.ActiveDocument.1">
                  <p:embed/>
                </p:oleObj>
              </mc:Choice>
              <mc:Fallback>
                <p:oleObj name="think-cell Folie" r:id="rId7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2782813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HS128 – </a:t>
            </a:r>
            <a:r>
              <a:rPr lang="en-US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CO2 Extraction for Fillers</a:t>
            </a:r>
            <a:r>
              <a:rPr lang="en-GB" dirty="0">
                <a:solidFill>
                  <a:srgbClr val="7F7F7F"/>
                </a:solidFill>
              </a:rPr>
              <a:t>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20 April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SIPCMContentMarking" descr="{&quot;HashCode&quot;:238713050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2E57651D-1B28-4E6B-B281-A8FF6B087806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4985149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png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0" name="Objekt 5" hidden="1">
            <a:extLst>
              <a:ext uri="{FF2B5EF4-FFF2-40B4-BE49-F238E27FC236}">
                <a16:creationId xmlns:a16="http://schemas.microsoft.com/office/drawing/2014/main" id="{0E867764-BE51-468A-A6B7-9697983EF2D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7410" name="Objekt 5" hidden="1">
                        <a:extLst>
                          <a:ext uri="{FF2B5EF4-FFF2-40B4-BE49-F238E27FC236}">
                            <a16:creationId xmlns:a16="http://schemas.microsoft.com/office/drawing/2014/main" id="{0E867764-BE51-468A-A6B7-9697983EF2D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8" name="Title 1">
            <a:extLst>
              <a:ext uri="{FF2B5EF4-FFF2-40B4-BE49-F238E27FC236}">
                <a16:creationId xmlns:a16="http://schemas.microsoft.com/office/drawing/2014/main" id="{92705DF0-1B87-4F0D-B41E-131C9871B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" y="334963"/>
            <a:ext cx="7993063" cy="984250"/>
          </a:xfrm>
        </p:spPr>
        <p:txBody>
          <a:bodyPr/>
          <a:lstStyle/>
          <a:p>
            <a:pPr eaLnBrk="1" hangingPunct="1">
              <a:defRPr/>
            </a:pPr>
            <a:r>
              <a:rPr lang="fr-FR" altLang="fr-FR" sz="3200" dirty="0" err="1"/>
              <a:t>Asegúrese</a:t>
            </a:r>
            <a:r>
              <a:rPr lang="fr-FR" altLang="fr-FR" sz="3200" dirty="0"/>
              <a:t> de que se </a:t>
            </a:r>
            <a:r>
              <a:rPr lang="fr-FR" altLang="fr-FR" sz="3200" dirty="0" err="1"/>
              <a:t>aplica</a:t>
            </a:r>
            <a:r>
              <a:rPr lang="fr-FR" altLang="fr-FR" sz="3200" dirty="0"/>
              <a:t> la </a:t>
            </a:r>
            <a:r>
              <a:rPr lang="fr-FR" altLang="fr-FR" sz="3200" dirty="0" err="1"/>
              <a:t>cantidad</a:t>
            </a:r>
            <a:r>
              <a:rPr lang="fr-FR" altLang="fr-FR" sz="3200" dirty="0"/>
              <a:t> </a:t>
            </a:r>
            <a:r>
              <a:rPr lang="fr-FR" altLang="fr-FR" sz="3200" dirty="0" err="1"/>
              <a:t>correcta</a:t>
            </a:r>
            <a:r>
              <a:rPr lang="fr-FR" altLang="fr-FR" sz="3200" dirty="0"/>
              <a:t> de cola</a:t>
            </a:r>
          </a:p>
        </p:txBody>
      </p:sp>
      <p:sp>
        <p:nvSpPr>
          <p:cNvPr id="17429" name="Text Placeholder 2">
            <a:extLst>
              <a:ext uri="{FF2B5EF4-FFF2-40B4-BE49-F238E27FC236}">
                <a16:creationId xmlns:a16="http://schemas.microsoft.com/office/drawing/2014/main" id="{D2D3E46A-0079-47F1-8BF7-CB254A9EB2F3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647700" y="1414680"/>
            <a:ext cx="7997825" cy="307975"/>
          </a:xfrm>
        </p:spPr>
        <p:txBody>
          <a:bodyPr/>
          <a:lstStyle/>
          <a:p>
            <a:r>
              <a:rPr lang="fr-FR" altLang="fr-FR" dirty="0" err="1">
                <a:solidFill>
                  <a:srgbClr val="000000"/>
                </a:solidFill>
              </a:rPr>
              <a:t>Rodillo</a:t>
            </a:r>
            <a:r>
              <a:rPr lang="fr-FR" altLang="fr-FR" dirty="0">
                <a:solidFill>
                  <a:srgbClr val="000000"/>
                </a:solidFill>
              </a:rPr>
              <a:t> de </a:t>
            </a:r>
            <a:r>
              <a:rPr lang="fr-FR" altLang="fr-FR" dirty="0" err="1">
                <a:solidFill>
                  <a:srgbClr val="000000"/>
                </a:solidFill>
              </a:rPr>
              <a:t>encolado</a:t>
            </a:r>
            <a:r>
              <a:rPr lang="fr-FR" altLang="fr-FR" dirty="0">
                <a:solidFill>
                  <a:srgbClr val="000000"/>
                </a:solidFill>
              </a:rPr>
              <a:t> </a:t>
            </a:r>
            <a:r>
              <a:rPr lang="fr-FR" altLang="fr-FR" dirty="0" err="1">
                <a:solidFill>
                  <a:srgbClr val="000000"/>
                </a:solidFill>
              </a:rPr>
              <a:t>grabado</a:t>
            </a:r>
            <a:r>
              <a:rPr lang="fr-FR" altLang="fr-FR" dirty="0">
                <a:solidFill>
                  <a:srgbClr val="000000"/>
                </a:solidFill>
              </a:rPr>
              <a:t> - </a:t>
            </a:r>
            <a:r>
              <a:rPr lang="fr-FR" altLang="fr-FR" dirty="0" err="1">
                <a:solidFill>
                  <a:srgbClr val="000000"/>
                </a:solidFill>
              </a:rPr>
              <a:t>paquete</a:t>
            </a:r>
            <a:r>
              <a:rPr lang="fr-FR" altLang="fr-FR" dirty="0">
                <a:solidFill>
                  <a:srgbClr val="000000"/>
                </a:solidFill>
              </a:rPr>
              <a:t> "a"</a:t>
            </a:r>
          </a:p>
        </p:txBody>
      </p:sp>
      <p:sp>
        <p:nvSpPr>
          <p:cNvPr id="17430" name="Text Placeholder 2">
            <a:extLst>
              <a:ext uri="{FF2B5EF4-FFF2-40B4-BE49-F238E27FC236}">
                <a16:creationId xmlns:a16="http://schemas.microsoft.com/office/drawing/2014/main" id="{1CFE46C2-9B31-4102-8B97-5014761D210F}"/>
              </a:ext>
            </a:extLst>
          </p:cNvPr>
          <p:cNvSpPr txBox="1">
            <a:spLocks/>
          </p:cNvSpPr>
          <p:nvPr/>
        </p:nvSpPr>
        <p:spPr bwMode="auto">
          <a:xfrm>
            <a:off x="652463" y="5862638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de-CH" altLang="fr-FR" sz="800" dirty="0">
                <a:solidFill>
                  <a:srgbClr val="000000"/>
                </a:solidFill>
              </a:rPr>
              <a:t>Valor: </a:t>
            </a:r>
            <a:r>
              <a:rPr lang="de-CH" altLang="fr-FR" sz="800" dirty="0" err="1">
                <a:solidFill>
                  <a:srgbClr val="000000"/>
                </a:solidFill>
              </a:rPr>
              <a:t>Eficiencia</a:t>
            </a:r>
            <a:r>
              <a:rPr lang="de-CH" altLang="fr-FR" sz="800" dirty="0">
                <a:solidFill>
                  <a:srgbClr val="000000"/>
                </a:solidFill>
              </a:rPr>
              <a:t>, </a:t>
            </a:r>
            <a:r>
              <a:rPr lang="de-CH" altLang="fr-FR" sz="800" dirty="0" err="1">
                <a:solidFill>
                  <a:srgbClr val="000000"/>
                </a:solidFill>
              </a:rPr>
              <a:t>mantenimiento</a:t>
            </a:r>
            <a:r>
              <a:rPr lang="de-CH" altLang="fr-FR" sz="800" dirty="0">
                <a:solidFill>
                  <a:srgbClr val="000000"/>
                </a:solidFill>
              </a:rPr>
              <a:t>, </a:t>
            </a:r>
            <a:r>
              <a:rPr lang="de-CH" altLang="fr-FR" sz="800" dirty="0" err="1">
                <a:solidFill>
                  <a:srgbClr val="000000"/>
                </a:solidFill>
              </a:rPr>
              <a:t>obsolescencia</a:t>
            </a:r>
            <a:endParaRPr lang="de-CH" altLang="fr-FR" sz="800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Tx/>
              <a:buFontTx/>
              <a:buNone/>
            </a:pPr>
            <a:r>
              <a:rPr lang="de-CH" altLang="fr-FR" sz="800" dirty="0" err="1">
                <a:solidFill>
                  <a:srgbClr val="000000"/>
                </a:solidFill>
              </a:rPr>
              <a:t>Equipo</a:t>
            </a:r>
            <a:r>
              <a:rPr lang="de-CH" altLang="fr-FR" sz="800" dirty="0">
                <a:solidFill>
                  <a:srgbClr val="000000"/>
                </a:solidFill>
              </a:rPr>
              <a:t>: </a:t>
            </a:r>
            <a:r>
              <a:rPr lang="de-CH" altLang="fr-FR" sz="800" dirty="0" err="1">
                <a:solidFill>
                  <a:srgbClr val="000000"/>
                </a:solidFill>
              </a:rPr>
              <a:t>etiquetadoras</a:t>
            </a:r>
            <a:r>
              <a:rPr lang="de-CH" altLang="fr-FR" sz="800" dirty="0">
                <a:solidFill>
                  <a:srgbClr val="000000"/>
                </a:solidFill>
              </a:rPr>
              <a:t> </a:t>
            </a:r>
            <a:r>
              <a:rPr lang="it-IT" altLang="it-IT" sz="800" kern="0" dirty="0">
                <a:solidFill>
                  <a:srgbClr val="000000"/>
                </a:solidFill>
                <a:ea typeface="ＭＳ Ｐゴシック"/>
              </a:rPr>
              <a:t>F15 Evo, Rollquattro, Rollquattro Evo, Matrix, Sidel Super Combi, EvoDECO </a:t>
            </a:r>
          </a:p>
          <a:p>
            <a:pPr>
              <a:spcBef>
                <a:spcPct val="20000"/>
              </a:spcBef>
              <a:buClrTx/>
              <a:buFontTx/>
              <a:buNone/>
            </a:pPr>
            <a:r>
              <a:rPr lang="de-CH" altLang="fr-FR" sz="800" dirty="0" err="1">
                <a:solidFill>
                  <a:srgbClr val="000000"/>
                </a:solidFill>
              </a:rPr>
              <a:t>Código</a:t>
            </a:r>
            <a:r>
              <a:rPr lang="de-CH" altLang="fr-FR" sz="800" dirty="0">
                <a:solidFill>
                  <a:srgbClr val="000000"/>
                </a:solidFill>
              </a:rPr>
              <a:t> de </a:t>
            </a:r>
            <a:r>
              <a:rPr lang="de-CH" altLang="fr-FR" sz="800" dirty="0" err="1">
                <a:solidFill>
                  <a:srgbClr val="000000"/>
                </a:solidFill>
              </a:rPr>
              <a:t>catálogo</a:t>
            </a:r>
            <a:r>
              <a:rPr lang="de-CH" altLang="fr-FR" sz="800" dirty="0">
                <a:solidFill>
                  <a:srgbClr val="000000"/>
                </a:solidFill>
              </a:rPr>
              <a:t>: AA27a</a:t>
            </a:r>
          </a:p>
        </p:txBody>
      </p:sp>
      <p:sp>
        <p:nvSpPr>
          <p:cNvPr id="17431" name="BainBulletsConfiguration" hidden="1">
            <a:extLst>
              <a:ext uri="{FF2B5EF4-FFF2-40B4-BE49-F238E27FC236}">
                <a16:creationId xmlns:a16="http://schemas.microsoft.com/office/drawing/2014/main" id="{5B74F469-0485-4744-B5D1-1EEE5093E4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E64B00"/>
              </a:buClr>
            </a:pPr>
            <a:endParaRPr lang="en-US" altLang="fr-FR" sz="100">
              <a:solidFill>
                <a:srgbClr val="FFFFFF"/>
              </a:solidFill>
            </a:endParaRPr>
          </a:p>
        </p:txBody>
      </p:sp>
      <p:grpSp>
        <p:nvGrpSpPr>
          <p:cNvPr id="13" name="Group 2">
            <a:extLst>
              <a:ext uri="{FF2B5EF4-FFF2-40B4-BE49-F238E27FC236}">
                <a16:creationId xmlns:a16="http://schemas.microsoft.com/office/drawing/2014/main" id="{86F28805-CD1A-4064-B310-B583D7F57957}"/>
              </a:ext>
            </a:extLst>
          </p:cNvPr>
          <p:cNvGrpSpPr>
            <a:grpSpLocks/>
          </p:cNvGrpSpPr>
          <p:nvPr/>
        </p:nvGrpSpPr>
        <p:grpSpPr bwMode="auto">
          <a:xfrm>
            <a:off x="635000" y="1685550"/>
            <a:ext cx="7991475" cy="4105649"/>
            <a:chOff x="650875" y="1906524"/>
            <a:chExt cx="7991475" cy="4042232"/>
          </a:xfrm>
        </p:grpSpPr>
        <p:sp>
          <p:nvSpPr>
            <p:cNvPr id="15" name="Rechteck 3">
              <a:extLst>
                <a:ext uri="{FF2B5EF4-FFF2-40B4-BE49-F238E27FC236}">
                  <a16:creationId xmlns:a16="http://schemas.microsoft.com/office/drawing/2014/main" id="{5A2CFD01-CF69-48B4-9124-89B1C3071CA4}"/>
                </a:ext>
              </a:extLst>
            </p:cNvPr>
            <p:cNvSpPr/>
            <p:nvPr/>
          </p:nvSpPr>
          <p:spPr>
            <a:xfrm>
              <a:off x="650875" y="1906525"/>
              <a:ext cx="3889375" cy="37628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 eaLnBrk="0" fontAlgn="base" hangingPunct="0">
                <a:spcBef>
                  <a:spcPts val="300"/>
                </a:spcBef>
                <a:spcAft>
                  <a:spcPct val="0"/>
                </a:spcAft>
                <a:buSzPct val="100000"/>
              </a:pPr>
              <a:r>
                <a:rPr lang="de-CH" altLang="fr-FR" sz="1400" b="1" dirty="0">
                  <a:solidFill>
                    <a:srgbClr val="FFFFFF"/>
                  </a:solidFill>
                  <a:latin typeface="Arial" charset="0"/>
                  <a:ea typeface="ＭＳ Ｐゴシック" pitchFamily="34" charset="-128"/>
                </a:rPr>
                <a:t>VALOR Y VENTAJAS</a:t>
              </a:r>
            </a:p>
          </p:txBody>
        </p:sp>
        <p:sp>
          <p:nvSpPr>
            <p:cNvPr id="16" name="Rechteck 4">
              <a:extLst>
                <a:ext uri="{FF2B5EF4-FFF2-40B4-BE49-F238E27FC236}">
                  <a16:creationId xmlns:a16="http://schemas.microsoft.com/office/drawing/2014/main" id="{BA58E0D7-6068-4332-B37A-85A26BE41968}"/>
                </a:ext>
              </a:extLst>
            </p:cNvPr>
            <p:cNvSpPr>
              <a:spLocks/>
            </p:cNvSpPr>
            <p:nvPr/>
          </p:nvSpPr>
          <p:spPr>
            <a:xfrm>
              <a:off x="650875" y="2282805"/>
              <a:ext cx="3889375" cy="366595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" name="Rechteck 11">
              <a:extLst>
                <a:ext uri="{FF2B5EF4-FFF2-40B4-BE49-F238E27FC236}">
                  <a16:creationId xmlns:a16="http://schemas.microsoft.com/office/drawing/2014/main" id="{E2DBDA2A-4947-4625-A739-23EF8E35440F}"/>
                </a:ext>
              </a:extLst>
            </p:cNvPr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indent="-190500">
                <a:spcBef>
                  <a:spcPts val="300"/>
                </a:spcBef>
                <a:buClr>
                  <a:schemeClr val="folHlink"/>
                </a:buClr>
                <a:defRPr/>
              </a:pPr>
              <a:r>
                <a:rPr lang="de-CH" altLang="de-DE" sz="1400" b="1" noProof="1">
                  <a:solidFill>
                    <a:schemeClr val="bg1"/>
                  </a:solidFill>
                </a:rPr>
                <a:t>DESCRIPCIÓN</a:t>
              </a:r>
              <a:endParaRPr lang="es-ES" altLang="de-DE" sz="1400" dirty="0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18" name="Rechteck 12">
              <a:extLst>
                <a:ext uri="{FF2B5EF4-FFF2-40B4-BE49-F238E27FC236}">
                  <a16:creationId xmlns:a16="http://schemas.microsoft.com/office/drawing/2014/main" id="{25E244FE-F118-4691-B946-1940260FF72F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EA87AA56-5FA8-4882-88AB-29E33AD2E452}"/>
              </a:ext>
            </a:extLst>
          </p:cNvPr>
          <p:cNvSpPr/>
          <p:nvPr/>
        </p:nvSpPr>
        <p:spPr>
          <a:xfrm>
            <a:off x="633412" y="2095327"/>
            <a:ext cx="3890963" cy="3490177"/>
          </a:xfrm>
          <a:prstGeom prst="rect">
            <a:avLst/>
          </a:prstGeom>
        </p:spPr>
        <p:txBody>
          <a:bodyPr wrap="square" lIns="72000" tIns="36000" rIns="72000" bIns="36000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050" dirty="0">
                <a:solidFill>
                  <a:srgbClr val="000000"/>
                </a:solidFill>
              </a:rPr>
              <a:t>Asegure la producción reemplazando los componentes obsoletos (los rodillos de cromo ya no se fabrican) con rodillos de encolado de última tecnología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050" dirty="0">
                <a:solidFill>
                  <a:srgbClr val="000000"/>
                </a:solidFill>
              </a:rPr>
              <a:t>Evita salpicaduras de pegamento y filamentos garantizados por forma de “nichos”;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050" dirty="0">
                <a:solidFill>
                  <a:srgbClr val="000000"/>
                </a:solidFill>
              </a:rPr>
              <a:t>Asegure la cantidad adecuada de pegamento aplicado en la etiqueta;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050" dirty="0">
                <a:solidFill>
                  <a:srgbClr val="000000"/>
                </a:solidFill>
              </a:rPr>
              <a:t>Mejor control de la cantidad de cola aplicada: si se necesita más cola, es suficiente aumentar el volumen de los nichos y el área de las almohadillas de etiquetas;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050" dirty="0">
                <a:solidFill>
                  <a:srgbClr val="000000"/>
                </a:solidFill>
              </a:rPr>
              <a:t>Reduzca los costos de mantenimiento y el tiempo de inactividad de la máquina: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050" dirty="0">
                <a:solidFill>
                  <a:srgbClr val="000000"/>
                </a:solidFill>
              </a:rPr>
              <a:t>el reemplazo de rodillo recomendado pasa de 9000 h con la versión actual a 36000 h con la nueva versión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050" dirty="0">
                <a:solidFill>
                  <a:srgbClr val="000000"/>
                </a:solidFill>
              </a:rPr>
              <a:t>El tiempo de vida de “</a:t>
            </a:r>
            <a:r>
              <a:rPr lang="es-ES" sz="1050" dirty="0" err="1">
                <a:solidFill>
                  <a:srgbClr val="000000"/>
                </a:solidFill>
              </a:rPr>
              <a:t>Scrapper</a:t>
            </a:r>
            <a:r>
              <a:rPr lang="es-ES" sz="1050" dirty="0">
                <a:solidFill>
                  <a:srgbClr val="000000"/>
                </a:solidFill>
              </a:rPr>
              <a:t>” se duplicó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050" dirty="0">
                <a:solidFill>
                  <a:srgbClr val="000000"/>
                </a:solidFill>
              </a:rPr>
              <a:t>Reducción del costo de las piezas de repuesto (en promedio -15%)</a:t>
            </a:r>
            <a:endParaRPr lang="en-GB" sz="1050" dirty="0">
              <a:solidFill>
                <a:srgbClr val="000000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3E23326-F2C5-4E9B-991B-9EB60701CB1B}"/>
              </a:ext>
            </a:extLst>
          </p:cNvPr>
          <p:cNvSpPr/>
          <p:nvPr/>
        </p:nvSpPr>
        <p:spPr>
          <a:xfrm>
            <a:off x="4735512" y="2095326"/>
            <a:ext cx="3890963" cy="1888585"/>
          </a:xfrm>
          <a:prstGeom prst="rect">
            <a:avLst/>
          </a:prstGeom>
        </p:spPr>
        <p:txBody>
          <a:bodyPr wrap="square" lIns="72000" tIns="36000" rIns="72000" bIns="36000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000" dirty="0">
                <a:solidFill>
                  <a:srgbClr val="000000"/>
                </a:solidFill>
              </a:rPr>
              <a:t>Siendo obsoleta la tecnología existente de rodillos de pegamento, Sidel ofrece un nuevo conjunto para entregar la cantidad correcta de pegamento en la etiqueta: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000" dirty="0">
                <a:solidFill>
                  <a:srgbClr val="000000"/>
                </a:solidFill>
              </a:rPr>
              <a:t>Barra de pegamento autoajustable con sistema rascador integrado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000" dirty="0">
                <a:solidFill>
                  <a:srgbClr val="000000"/>
                </a:solidFill>
              </a:rPr>
              <a:t>Nuevo concepto de transferencia de cola con temperatura controlada  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000" dirty="0">
                <a:solidFill>
                  <a:srgbClr val="000000"/>
                </a:solidFill>
              </a:rPr>
              <a:t>Nichos creados con un corte por láser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000" dirty="0">
                <a:solidFill>
                  <a:srgbClr val="000000"/>
                </a:solidFill>
              </a:rPr>
              <a:t>El paquete contiene las piezas desmontadas necesarias para la instalación del nuevo rodillo de cola.</a:t>
            </a:r>
            <a:endParaRPr lang="en-GB" sz="1000" dirty="0">
              <a:solidFill>
                <a:srgbClr val="000000"/>
              </a:solidFill>
            </a:endParaRPr>
          </a:p>
        </p:txBody>
      </p:sp>
      <p:pic>
        <p:nvPicPr>
          <p:cNvPr id="24" name="Immagine 8">
            <a:extLst>
              <a:ext uri="{FF2B5EF4-FFF2-40B4-BE49-F238E27FC236}">
                <a16:creationId xmlns:a16="http://schemas.microsoft.com/office/drawing/2014/main" id="{9C56C874-C5D3-459D-A59C-E177957C89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03" t="15646" r="28191" b="22336"/>
          <a:stretch>
            <a:fillRect/>
          </a:stretch>
        </p:blipFill>
        <p:spPr bwMode="auto">
          <a:xfrm>
            <a:off x="4784331" y="4103339"/>
            <a:ext cx="1165724" cy="151941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Immagine 9">
            <a:extLst>
              <a:ext uri="{FF2B5EF4-FFF2-40B4-BE49-F238E27FC236}">
                <a16:creationId xmlns:a16="http://schemas.microsoft.com/office/drawing/2014/main" id="{FB0F1218-9477-4973-8F40-78C84853E4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59" t="7422" r="32780" b="11723"/>
          <a:stretch>
            <a:fillRect/>
          </a:stretch>
        </p:blipFill>
        <p:spPr bwMode="auto">
          <a:xfrm>
            <a:off x="7917464" y="3951689"/>
            <a:ext cx="640270" cy="1632878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Immagine 10">
            <a:extLst>
              <a:ext uri="{FF2B5EF4-FFF2-40B4-BE49-F238E27FC236}">
                <a16:creationId xmlns:a16="http://schemas.microsoft.com/office/drawing/2014/main" id="{C1A05AA1-836C-4C1A-AD9D-0BC1670F1A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74" t="16824" r="21729" b="18951"/>
          <a:stretch>
            <a:fillRect/>
          </a:stretch>
        </p:blipFill>
        <p:spPr bwMode="auto">
          <a:xfrm>
            <a:off x="6127604" y="4125287"/>
            <a:ext cx="940426" cy="975769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Immagine 12">
            <a:extLst>
              <a:ext uri="{FF2B5EF4-FFF2-40B4-BE49-F238E27FC236}">
                <a16:creationId xmlns:a16="http://schemas.microsoft.com/office/drawing/2014/main" id="{793DAB92-BB5B-426D-BCE3-A5CC693BBA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6" t="16692" r="21127" b="17876"/>
          <a:stretch>
            <a:fillRect/>
          </a:stretch>
        </p:blipFill>
        <p:spPr bwMode="auto">
          <a:xfrm>
            <a:off x="7203134" y="4797212"/>
            <a:ext cx="492257" cy="803555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333884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2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238E6399ADC743975B72739A574501" ma:contentTypeVersion="12" ma:contentTypeDescription="Create a new document." ma:contentTypeScope="" ma:versionID="7ff5b4ffbb848aab27ebb88706a84c13">
  <xsd:schema xmlns:xsd="http://www.w3.org/2001/XMLSchema" xmlns:xs="http://www.w3.org/2001/XMLSchema" xmlns:p="http://schemas.microsoft.com/office/2006/metadata/properties" xmlns:ns3="a43ef570-d230-47fc-9dce-81ae025d238e" xmlns:ns4="434e2f32-19b3-47cb-9d2c-18393d983ab8" targetNamespace="http://schemas.microsoft.com/office/2006/metadata/properties" ma:root="true" ma:fieldsID="958fc629428c9b11726ee5a1f2c4f5f6" ns3:_="" ns4:_="">
    <xsd:import namespace="a43ef570-d230-47fc-9dce-81ae025d238e"/>
    <xsd:import namespace="434e2f32-19b3-47cb-9d2c-18393d983ab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3ef570-d230-47fc-9dce-81ae025d23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4e2f32-19b3-47cb-9d2c-18393d983ab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C34F76F-28C2-4486-8E50-51DD11F1E0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3ef570-d230-47fc-9dce-81ae025d238e"/>
    <ds:schemaRef ds:uri="434e2f32-19b3-47cb-9d2c-18393d983ab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E27CFCB-7538-47A0-8A0C-B9477166544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F29FD6B-2A8E-45F5-8549-1812974F33C0}">
  <ds:schemaRefs>
    <ds:schemaRef ds:uri="http://purl.org/dc/elements/1.1/"/>
    <ds:schemaRef ds:uri="434e2f32-19b3-47cb-9d2c-18393d983ab8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a43ef570-d230-47fc-9dce-81ae025d238e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90</TotalTime>
  <Words>257</Words>
  <Application>Microsoft Office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ＭＳ Ｐゴシック</vt:lpstr>
      <vt:lpstr>宋体</vt:lpstr>
      <vt:lpstr>Arial</vt:lpstr>
      <vt:lpstr>Wingdings</vt:lpstr>
      <vt:lpstr>2_NewSidel_Template_4x3_with add layouts</vt:lpstr>
      <vt:lpstr>think-cell Folie</vt:lpstr>
      <vt:lpstr>Asegúrese de que se aplica la cantidad correcta de cola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Claudio POMO</dc:creator>
  <cp:lastModifiedBy>Sorega, Dan</cp:lastModifiedBy>
  <cp:revision>86</cp:revision>
  <dcterms:created xsi:type="dcterms:W3CDTF">2018-02-10T17:04:39Z</dcterms:created>
  <dcterms:modified xsi:type="dcterms:W3CDTF">2021-04-20T13:09:42Z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e35bb0a3-90cf-41a8-939e-500b35438edf_Enabled">
    <vt:lpwstr>True</vt:lpwstr>
  </property>
  <property fmtid="{D5CDD505-2E9C-101B-9397-08002B2CF9AE}" pid="5" name="MSIP_Label_e35bb0a3-90cf-41a8-939e-500b35438edf_SiteId">
    <vt:lpwstr>2390cbd1-e663-4321-bc93-ba298637ce52</vt:lpwstr>
  </property>
  <property fmtid="{D5CDD505-2E9C-101B-9397-08002B2CF9AE}" pid="6" name="MSIP_Label_e35bb0a3-90cf-41a8-939e-500b35438edf_Owner">
    <vt:lpwstr>107200@sidel.com</vt:lpwstr>
  </property>
  <property fmtid="{D5CDD505-2E9C-101B-9397-08002B2CF9AE}" pid="7" name="MSIP_Label_e35bb0a3-90cf-41a8-939e-500b35438edf_SetDate">
    <vt:lpwstr>2017-09-26T14:43:53.5499116+02:00</vt:lpwstr>
  </property>
  <property fmtid="{D5CDD505-2E9C-101B-9397-08002B2CF9AE}" pid="8" name="MSIP_Label_e35bb0a3-90cf-41a8-939e-500b35438edf_Name">
    <vt:lpwstr>Sidel-Confidential</vt:lpwstr>
  </property>
  <property fmtid="{D5CDD505-2E9C-101B-9397-08002B2CF9AE}" pid="9" name="MSIP_Label_e35bb0a3-90cf-41a8-939e-500b35438edf_Application">
    <vt:lpwstr>Microsoft Azure Information Protection</vt:lpwstr>
  </property>
  <property fmtid="{D5CDD505-2E9C-101B-9397-08002B2CF9AE}" pid="10" name="MSIP_Label_e35bb0a3-90cf-41a8-939e-500b35438edf_Extended_MSFT_Method">
    <vt:lpwstr>Automatic</vt:lpwstr>
  </property>
  <property fmtid="{D5CDD505-2E9C-101B-9397-08002B2CF9AE}" pid="11" name="ContentTypeId">
    <vt:lpwstr>0x01010093238E6399ADC743975B72739A574501</vt:lpwstr>
  </property>
  <property fmtid="{D5CDD505-2E9C-101B-9397-08002B2CF9AE}" pid="12" name="MSIP_Label_94480757-a570-4f64-84e7-c5b3ffe9d573_Enabled">
    <vt:lpwstr>true</vt:lpwstr>
  </property>
  <property fmtid="{D5CDD505-2E9C-101B-9397-08002B2CF9AE}" pid="13" name="MSIP_Label_94480757-a570-4f64-84e7-c5b3ffe9d573_SetDate">
    <vt:lpwstr>2021-04-20T13:09:42Z</vt:lpwstr>
  </property>
  <property fmtid="{D5CDD505-2E9C-101B-9397-08002B2CF9AE}" pid="14" name="MSIP_Label_94480757-a570-4f64-84e7-c5b3ffe9d573_Method">
    <vt:lpwstr>Standard</vt:lpwstr>
  </property>
  <property fmtid="{D5CDD505-2E9C-101B-9397-08002B2CF9AE}" pid="15" name="MSIP_Label_94480757-a570-4f64-84e7-c5b3ffe9d573_Name">
    <vt:lpwstr>General</vt:lpwstr>
  </property>
  <property fmtid="{D5CDD505-2E9C-101B-9397-08002B2CF9AE}" pid="16" name="MSIP_Label_94480757-a570-4f64-84e7-c5b3ffe9d573_SiteId">
    <vt:lpwstr>2390cbd1-e663-4321-bc93-ba298637ce52</vt:lpwstr>
  </property>
  <property fmtid="{D5CDD505-2E9C-101B-9397-08002B2CF9AE}" pid="17" name="MSIP_Label_94480757-a570-4f64-84e7-c5b3ffe9d573_ActionId">
    <vt:lpwstr/>
  </property>
  <property fmtid="{D5CDD505-2E9C-101B-9397-08002B2CF9AE}" pid="18" name="MSIP_Label_94480757-a570-4f64-84e7-c5b3ffe9d573_ContentBits">
    <vt:lpwstr>2</vt:lpwstr>
  </property>
</Properties>
</file>