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handoutMasterIdLst>
    <p:handoutMasterId r:id="rId7"/>
  </p:handoutMasterIdLst>
  <p:sldIdLst>
    <p:sldId id="457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20/04/2021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20/04/2021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55469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75CC86C9-A75F-4828-99A7-30A16A7FD5E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75CC86C9-A75F-4828-99A7-30A16A7FD5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6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782813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HS128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CO2 Extraction for Fillers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20 April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2E57651D-1B28-4E6B-B281-A8FF6B08780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4985149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kt 5" hidden="1">
            <a:extLst>
              <a:ext uri="{FF2B5EF4-FFF2-40B4-BE49-F238E27FC236}">
                <a16:creationId xmlns:a16="http://schemas.microsoft.com/office/drawing/2014/main" id="{D209C253-C2C2-4FD7-B654-6BAB760BE7A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7410" name="Objekt 5" hidden="1">
                        <a:extLst>
                          <a:ext uri="{FF2B5EF4-FFF2-40B4-BE49-F238E27FC236}">
                            <a16:creationId xmlns:a16="http://schemas.microsoft.com/office/drawing/2014/main" id="{D209C253-C2C2-4FD7-B654-6BAB760BE7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0" name="Title 1">
            <a:extLst>
              <a:ext uri="{FF2B5EF4-FFF2-40B4-BE49-F238E27FC236}">
                <a16:creationId xmlns:a16="http://schemas.microsoft.com/office/drawing/2014/main" id="{6D24809F-EB50-41D8-AEBC-0CEED45F7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34963"/>
            <a:ext cx="7993063" cy="492125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3200" dirty="0"/>
              <a:t>La bonne quantité de colle à chaque fois</a:t>
            </a:r>
          </a:p>
        </p:txBody>
      </p:sp>
      <p:sp>
        <p:nvSpPr>
          <p:cNvPr id="17429" name="Text Placeholder 2">
            <a:extLst>
              <a:ext uri="{FF2B5EF4-FFF2-40B4-BE49-F238E27FC236}">
                <a16:creationId xmlns:a16="http://schemas.microsoft.com/office/drawing/2014/main" id="{E68B9843-ED0C-4B29-89CF-691E3EED0E1B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47700" y="1402475"/>
            <a:ext cx="7997825" cy="287032"/>
          </a:xfrm>
        </p:spPr>
        <p:txBody>
          <a:bodyPr/>
          <a:lstStyle/>
          <a:p>
            <a:r>
              <a:rPr lang="fr-FR" altLang="fr-FR" dirty="0">
                <a:solidFill>
                  <a:srgbClr val="000000"/>
                </a:solidFill>
              </a:rPr>
              <a:t>Rouleau à colle gravé - </a:t>
            </a:r>
            <a:r>
              <a:rPr lang="en-US" altLang="fr-FR" dirty="0"/>
              <a:t>pack "a"</a:t>
            </a:r>
            <a:endParaRPr lang="fr-FR" altLang="fr-FR" dirty="0">
              <a:solidFill>
                <a:srgbClr val="000000"/>
              </a:solidFill>
            </a:endParaRPr>
          </a:p>
        </p:txBody>
      </p:sp>
      <p:sp>
        <p:nvSpPr>
          <p:cNvPr id="17430" name="Text Placeholder 2">
            <a:extLst>
              <a:ext uri="{FF2B5EF4-FFF2-40B4-BE49-F238E27FC236}">
                <a16:creationId xmlns:a16="http://schemas.microsoft.com/office/drawing/2014/main" id="{C373ECE4-63EB-491E-A8B3-E75477ACCB70}"/>
              </a:ext>
            </a:extLst>
          </p:cNvPr>
          <p:cNvSpPr txBox="1">
            <a:spLocks/>
          </p:cNvSpPr>
          <p:nvPr/>
        </p:nvSpPr>
        <p:spPr bwMode="auto">
          <a:xfrm>
            <a:off x="647700" y="5911779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</a:pPr>
            <a:r>
              <a:rPr lang="de-CH" altLang="fr-FR" sz="800" dirty="0">
                <a:solidFill>
                  <a:srgbClr val="000000"/>
                </a:solidFill>
              </a:rPr>
              <a:t>Valeur : </a:t>
            </a:r>
            <a:r>
              <a:rPr lang="en-US" sz="800" kern="0" noProof="1">
                <a:solidFill>
                  <a:srgbClr val="000000"/>
                </a:solidFill>
                <a:latin typeface="Arial"/>
              </a:rPr>
              <a:t>Rendement, </a:t>
            </a:r>
            <a:r>
              <a:rPr lang="de-CH" altLang="fr-FR" sz="800" dirty="0">
                <a:solidFill>
                  <a:srgbClr val="000000"/>
                </a:solidFill>
              </a:rPr>
              <a:t>Maintenance, </a:t>
            </a:r>
            <a:r>
              <a:rPr lang="de-CH" altLang="fr-FR" sz="800" dirty="0" err="1">
                <a:solidFill>
                  <a:srgbClr val="000000"/>
                </a:solidFill>
              </a:rPr>
              <a:t>Obsolescence</a:t>
            </a:r>
            <a:endParaRPr lang="de-CH" altLang="fr-FR" sz="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Tx/>
            </a:pPr>
            <a:r>
              <a:rPr lang="de-CH" altLang="fr-FR" sz="800" dirty="0" err="1">
                <a:solidFill>
                  <a:srgbClr val="000000"/>
                </a:solidFill>
              </a:rPr>
              <a:t>Équipements</a:t>
            </a:r>
            <a:r>
              <a:rPr lang="de-CH" altLang="fr-FR" sz="800" dirty="0">
                <a:solidFill>
                  <a:srgbClr val="000000"/>
                </a:solidFill>
              </a:rPr>
              <a:t> : </a:t>
            </a:r>
            <a:r>
              <a:rPr lang="en-US" altLang="it-IT" sz="800" kern="0" dirty="0" err="1">
                <a:solidFill>
                  <a:srgbClr val="000000"/>
                </a:solidFill>
                <a:ea typeface="ＭＳ Ｐゴシック"/>
              </a:rPr>
              <a:t>Labellers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</a:rPr>
              <a:t> </a:t>
            </a:r>
            <a:r>
              <a:rPr lang="it-IT" altLang="it-IT" sz="800" kern="0" dirty="0">
                <a:solidFill>
                  <a:srgbClr val="000000"/>
                </a:solidFill>
                <a:ea typeface="ＭＳ Ｐゴシック"/>
              </a:rPr>
              <a:t>F15 Evo, Rollquattro, Rollquattro Evo, Matrix, Sidel Super Combi, EvoDECO</a:t>
            </a:r>
            <a:endParaRPr lang="de-CH" altLang="fr-FR" sz="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Tx/>
              <a:buFontTx/>
              <a:buNone/>
            </a:pPr>
            <a:r>
              <a:rPr lang="de-CH" altLang="fr-FR" sz="800" dirty="0">
                <a:solidFill>
                  <a:srgbClr val="000000"/>
                </a:solidFill>
              </a:rPr>
              <a:t>Code </a:t>
            </a:r>
            <a:r>
              <a:rPr lang="de-CH" altLang="fr-FR" sz="800" dirty="0" err="1">
                <a:solidFill>
                  <a:srgbClr val="000000"/>
                </a:solidFill>
              </a:rPr>
              <a:t>catalogue</a:t>
            </a:r>
            <a:r>
              <a:rPr lang="de-CH" altLang="fr-FR" sz="800" dirty="0">
                <a:solidFill>
                  <a:srgbClr val="000000"/>
                </a:solidFill>
              </a:rPr>
              <a:t> : AA27a</a:t>
            </a:r>
          </a:p>
        </p:txBody>
      </p:sp>
      <p:sp>
        <p:nvSpPr>
          <p:cNvPr id="17431" name="BainBulletsConfiguration" hidden="1">
            <a:extLst>
              <a:ext uri="{FF2B5EF4-FFF2-40B4-BE49-F238E27FC236}">
                <a16:creationId xmlns:a16="http://schemas.microsoft.com/office/drawing/2014/main" id="{E8E720D2-D484-4D17-8150-27622ECFD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fr-FR" sz="100">
              <a:solidFill>
                <a:srgbClr val="FFFFFF"/>
              </a:solidFill>
            </a:endParaRPr>
          </a:p>
        </p:txBody>
      </p:sp>
      <p:grpSp>
        <p:nvGrpSpPr>
          <p:cNvPr id="13" name="Group 2">
            <a:extLst>
              <a:ext uri="{FF2B5EF4-FFF2-40B4-BE49-F238E27FC236}">
                <a16:creationId xmlns:a16="http://schemas.microsoft.com/office/drawing/2014/main" id="{BE84DD73-081B-43DA-B32E-996D3F033CEA}"/>
              </a:ext>
            </a:extLst>
          </p:cNvPr>
          <p:cNvGrpSpPr>
            <a:grpSpLocks/>
          </p:cNvGrpSpPr>
          <p:nvPr/>
        </p:nvGrpSpPr>
        <p:grpSpPr bwMode="auto">
          <a:xfrm>
            <a:off x="635000" y="1685550"/>
            <a:ext cx="7991475" cy="4177087"/>
            <a:chOff x="650875" y="1906524"/>
            <a:chExt cx="7991475" cy="4042232"/>
          </a:xfrm>
        </p:grpSpPr>
        <p:sp>
          <p:nvSpPr>
            <p:cNvPr id="15" name="Rechteck 3">
              <a:extLst>
                <a:ext uri="{FF2B5EF4-FFF2-40B4-BE49-F238E27FC236}">
                  <a16:creationId xmlns:a16="http://schemas.microsoft.com/office/drawing/2014/main" id="{C478C1C6-5417-4FB8-B1EF-901318DDFD0E}"/>
                </a:ext>
              </a:extLst>
            </p:cNvPr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 eaLnBrk="0" fontAlgn="base" hangingPunct="0">
                <a:spcBef>
                  <a:spcPts val="300"/>
                </a:spcBef>
                <a:spcAft>
                  <a:spcPct val="0"/>
                </a:spcAft>
                <a:buSzPct val="100000"/>
              </a:pPr>
              <a:r>
                <a:rPr lang="de-CH" altLang="fr-FR" sz="1400" b="1" dirty="0">
                  <a:solidFill>
                    <a:srgbClr val="FFFFFF"/>
                  </a:solidFill>
                  <a:latin typeface="Arial" charset="0"/>
                  <a:ea typeface="ＭＳ Ｐゴシック" pitchFamily="34" charset="-128"/>
                </a:rPr>
                <a:t>VALEUR ET AVANTAGES</a:t>
              </a:r>
            </a:p>
          </p:txBody>
        </p:sp>
        <p:sp>
          <p:nvSpPr>
            <p:cNvPr id="16" name="Rechteck 4">
              <a:extLst>
                <a:ext uri="{FF2B5EF4-FFF2-40B4-BE49-F238E27FC236}">
                  <a16:creationId xmlns:a16="http://schemas.microsoft.com/office/drawing/2014/main" id="{9DA2E574-538D-4835-995B-EF245285B5CA}"/>
                </a:ext>
              </a:extLst>
            </p:cNvPr>
            <p:cNvSpPr>
              <a:spLocks/>
            </p:cNvSpPr>
            <p:nvPr/>
          </p:nvSpPr>
          <p:spPr>
            <a:xfrm>
              <a:off x="650875" y="2282805"/>
              <a:ext cx="3889375" cy="36659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Rechteck 11">
              <a:extLst>
                <a:ext uri="{FF2B5EF4-FFF2-40B4-BE49-F238E27FC236}">
                  <a16:creationId xmlns:a16="http://schemas.microsoft.com/office/drawing/2014/main" id="{EFE74085-CE6F-4F5A-896F-66E4206D0EA3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DESCRIPTION</a:t>
              </a:r>
              <a:endParaRPr lang="en-GB" altLang="de-DE" sz="1400" dirty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" name="Rechteck 12">
              <a:extLst>
                <a:ext uri="{FF2B5EF4-FFF2-40B4-BE49-F238E27FC236}">
                  <a16:creationId xmlns:a16="http://schemas.microsoft.com/office/drawing/2014/main" id="{8FF8F319-D1BB-43BF-B2E0-DC4305EF01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83713F33-95BB-40AC-B4F7-CEE1706B75BE}"/>
              </a:ext>
            </a:extLst>
          </p:cNvPr>
          <p:cNvSpPr/>
          <p:nvPr/>
        </p:nvSpPr>
        <p:spPr>
          <a:xfrm>
            <a:off x="633412" y="2095327"/>
            <a:ext cx="3890963" cy="3651760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Assurez la continuité de la production en remplaçant les composants obsolètes (les rouleaux de chrome ne sont plus fabriqués) par des tambours distributeurs de colle de dernière technologie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Empêche les éclaboussures et les filaments de colle. Effet garantis par la forme de «niches»;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Garantir la bonne quantité de colle appliquée sur chaque étiquette;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Meilleur contrôle de la quantité de colle appliquée: si plus de colle est nécessaire, il suffit d’augmenter le volume des niches et la surface des blocs d’étiquettes;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Réduisez les coûts de maintenance et les temps d'arrêt des machines: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Le remplacement des tambours distributeurs de colle passe de 9000 h avec la version actuelle à 36000 h avec la nouvelle version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La durée de vie du racleur colle a doublé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Réduction du coût des pièces de rechange (en moyenne -15%)</a:t>
            </a:r>
            <a:endParaRPr lang="en-GB" sz="1050" dirty="0">
              <a:solidFill>
                <a:srgbClr val="00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55F58E7-8B5D-470D-95C0-0E52B8E20593}"/>
              </a:ext>
            </a:extLst>
          </p:cNvPr>
          <p:cNvSpPr/>
          <p:nvPr/>
        </p:nvSpPr>
        <p:spPr>
          <a:xfrm>
            <a:off x="4735512" y="2095326"/>
            <a:ext cx="3890963" cy="1888585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000" dirty="0">
                <a:solidFill>
                  <a:srgbClr val="000000"/>
                </a:solidFill>
              </a:rPr>
              <a:t>La technologie existante des rouleaux de colle étant obsolète, Sidel propose un nouvel assemblage pour fournir la bonne quantité de colle sur l'étiquette: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000" dirty="0">
                <a:solidFill>
                  <a:srgbClr val="000000"/>
                </a:solidFill>
              </a:rPr>
              <a:t>Barre de colle à réglage automatique avec système de grattoir intégré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000" dirty="0">
                <a:solidFill>
                  <a:srgbClr val="000000"/>
                </a:solidFill>
              </a:rPr>
              <a:t>Nouveau concept de transfert de colle à température contrôlée  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000" dirty="0">
                <a:solidFill>
                  <a:srgbClr val="000000"/>
                </a:solidFill>
              </a:rPr>
              <a:t>Niches créées avec une découpe laser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000" dirty="0">
                <a:solidFill>
                  <a:srgbClr val="000000"/>
                </a:solidFill>
              </a:rPr>
              <a:t>Le pack contient les pièces non assemblées nécessaires à l'installation du nouveau rouleau à colle.</a:t>
            </a:r>
            <a:endParaRPr lang="en-GB" sz="1000" dirty="0">
              <a:solidFill>
                <a:srgbClr val="000000"/>
              </a:solidFill>
            </a:endParaRPr>
          </a:p>
        </p:txBody>
      </p:sp>
      <p:pic>
        <p:nvPicPr>
          <p:cNvPr id="24" name="Immagine 8">
            <a:extLst>
              <a:ext uri="{FF2B5EF4-FFF2-40B4-BE49-F238E27FC236}">
                <a16:creationId xmlns:a16="http://schemas.microsoft.com/office/drawing/2014/main" id="{23BBABC2-6795-470A-ACDB-7C2831F672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3" t="15646" r="28191" b="22336"/>
          <a:stretch>
            <a:fillRect/>
          </a:stretch>
        </p:blipFill>
        <p:spPr bwMode="auto">
          <a:xfrm>
            <a:off x="4846411" y="4319169"/>
            <a:ext cx="1054910" cy="137498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magine 9">
            <a:extLst>
              <a:ext uri="{FF2B5EF4-FFF2-40B4-BE49-F238E27FC236}">
                <a16:creationId xmlns:a16="http://schemas.microsoft.com/office/drawing/2014/main" id="{25AAF2E1-0A6C-44EF-A546-04FDDAE75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59" t="7422" r="32780" b="11723"/>
          <a:stretch>
            <a:fillRect/>
          </a:stretch>
        </p:blipFill>
        <p:spPr bwMode="auto">
          <a:xfrm>
            <a:off x="7868730" y="4023083"/>
            <a:ext cx="640270" cy="163287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magine 10">
            <a:extLst>
              <a:ext uri="{FF2B5EF4-FFF2-40B4-BE49-F238E27FC236}">
                <a16:creationId xmlns:a16="http://schemas.microsoft.com/office/drawing/2014/main" id="{4A9E47C7-DC7A-4C50-8415-10DEFAACB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4" t="16824" r="21729" b="18951"/>
          <a:stretch>
            <a:fillRect/>
          </a:stretch>
        </p:blipFill>
        <p:spPr bwMode="auto">
          <a:xfrm>
            <a:off x="6123394" y="4242878"/>
            <a:ext cx="895902" cy="92957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magine 12">
            <a:extLst>
              <a:ext uri="{FF2B5EF4-FFF2-40B4-BE49-F238E27FC236}">
                <a16:creationId xmlns:a16="http://schemas.microsoft.com/office/drawing/2014/main" id="{978A6CFF-1E2C-42AB-B231-018CDA1DD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16692" r="21127" b="17876"/>
          <a:stretch>
            <a:fillRect/>
          </a:stretch>
        </p:blipFill>
        <p:spPr bwMode="auto">
          <a:xfrm>
            <a:off x="7154400" y="4868606"/>
            <a:ext cx="492257" cy="80355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238E6399ADC743975B72739A574501" ma:contentTypeVersion="12" ma:contentTypeDescription="Create a new document." ma:contentTypeScope="" ma:versionID="7ff5b4ffbb848aab27ebb88706a84c13">
  <xsd:schema xmlns:xsd="http://www.w3.org/2001/XMLSchema" xmlns:xs="http://www.w3.org/2001/XMLSchema" xmlns:p="http://schemas.microsoft.com/office/2006/metadata/properties" xmlns:ns3="a43ef570-d230-47fc-9dce-81ae025d238e" xmlns:ns4="434e2f32-19b3-47cb-9d2c-18393d983ab8" targetNamespace="http://schemas.microsoft.com/office/2006/metadata/properties" ma:root="true" ma:fieldsID="958fc629428c9b11726ee5a1f2c4f5f6" ns3:_="" ns4:_="">
    <xsd:import namespace="a43ef570-d230-47fc-9dce-81ae025d238e"/>
    <xsd:import namespace="434e2f32-19b3-47cb-9d2c-18393d983ab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ef570-d230-47fc-9dce-81ae025d23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e2f32-19b3-47cb-9d2c-18393d983ab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27CFCB-7538-47A0-8A0C-B947716654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29FD6B-2A8E-45F5-8549-1812974F33C0}">
  <ds:schemaRefs>
    <ds:schemaRef ds:uri="http://schemas.microsoft.com/office/2006/documentManagement/types"/>
    <ds:schemaRef ds:uri="434e2f32-19b3-47cb-9d2c-18393d983ab8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a43ef570-d230-47fc-9dce-81ae025d238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C34F76F-28C2-4486-8E50-51DD11F1E0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3ef570-d230-47fc-9dce-81ae025d238e"/>
    <ds:schemaRef ds:uri="434e2f32-19b3-47cb-9d2c-18393d983a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92</TotalTime>
  <Words>234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宋体</vt:lpstr>
      <vt:lpstr>Arial</vt:lpstr>
      <vt:lpstr>Wingdings</vt:lpstr>
      <vt:lpstr>2_NewSidel_Template_4x3_with add layouts</vt:lpstr>
      <vt:lpstr>think-cell Folie</vt:lpstr>
      <vt:lpstr>La bonne quantité de colle à chaque fois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Claudio POMO</dc:creator>
  <cp:lastModifiedBy>Sorega, Dan</cp:lastModifiedBy>
  <cp:revision>87</cp:revision>
  <dcterms:created xsi:type="dcterms:W3CDTF">2018-02-10T17:04:39Z</dcterms:created>
  <dcterms:modified xsi:type="dcterms:W3CDTF">2021-04-20T13:11:03Z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ContentTypeId">
    <vt:lpwstr>0x01010093238E6399ADC743975B72739A574501</vt:lpwstr>
  </property>
  <property fmtid="{D5CDD505-2E9C-101B-9397-08002B2CF9AE}" pid="12" name="MSIP_Label_94480757-a570-4f64-84e7-c5b3ffe9d573_Enabled">
    <vt:lpwstr>true</vt:lpwstr>
  </property>
  <property fmtid="{D5CDD505-2E9C-101B-9397-08002B2CF9AE}" pid="13" name="MSIP_Label_94480757-a570-4f64-84e7-c5b3ffe9d573_SetDate">
    <vt:lpwstr>2021-04-20T13:11:03Z</vt:lpwstr>
  </property>
  <property fmtid="{D5CDD505-2E9C-101B-9397-08002B2CF9AE}" pid="14" name="MSIP_Label_94480757-a570-4f64-84e7-c5b3ffe9d573_Method">
    <vt:lpwstr>Standard</vt:lpwstr>
  </property>
  <property fmtid="{D5CDD505-2E9C-101B-9397-08002B2CF9AE}" pid="15" name="MSIP_Label_94480757-a570-4f64-84e7-c5b3ffe9d573_Name">
    <vt:lpwstr>General</vt:lpwstr>
  </property>
  <property fmtid="{D5CDD505-2E9C-101B-9397-08002B2CF9AE}" pid="16" name="MSIP_Label_94480757-a570-4f64-84e7-c5b3ffe9d573_SiteId">
    <vt:lpwstr>2390cbd1-e663-4321-bc93-ba298637ce52</vt:lpwstr>
  </property>
  <property fmtid="{D5CDD505-2E9C-101B-9397-08002B2CF9AE}" pid="17" name="MSIP_Label_94480757-a570-4f64-84e7-c5b3ffe9d573_ActionId">
    <vt:lpwstr/>
  </property>
  <property fmtid="{D5CDD505-2E9C-101B-9397-08002B2CF9AE}" pid="18" name="MSIP_Label_94480757-a570-4f64-84e7-c5b3ffe9d573_ContentBits">
    <vt:lpwstr>2</vt:lpwstr>
  </property>
</Properties>
</file>