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6"/>
  </p:notesMasterIdLst>
  <p:handoutMasterIdLst>
    <p:handoutMasterId r:id="rId7"/>
  </p:handoutMasterIdLst>
  <p:sldIdLst>
    <p:sldId id="1209" r:id="rId5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20/04/2021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20/04/2021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55469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75CC86C9-A75F-4828-99A7-30A16A7FD5E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75CC86C9-A75F-4828-99A7-30A16A7FD5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60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2782813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HS128 – </a:t>
            </a:r>
            <a:r>
              <a:rPr lang="en-US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CO2 Extraction for Fillers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20 April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2E57651D-1B28-4E6B-B281-A8FF6B08780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4985149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kt 5" hidden="1">
            <a:extLst>
              <a:ext uri="{FF2B5EF4-FFF2-40B4-BE49-F238E27FC236}">
                <a16:creationId xmlns:a16="http://schemas.microsoft.com/office/drawing/2014/main" id="{2AC14DB6-D519-40ED-A68E-F4FAF550019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7410" name="Objekt 5" hidden="1">
                        <a:extLst>
                          <a:ext uri="{FF2B5EF4-FFF2-40B4-BE49-F238E27FC236}">
                            <a16:creationId xmlns:a16="http://schemas.microsoft.com/office/drawing/2014/main" id="{2AC14DB6-D519-40ED-A68E-F4FAF55001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0" name="Title 1">
            <a:extLst>
              <a:ext uri="{FF2B5EF4-FFF2-40B4-BE49-F238E27FC236}">
                <a16:creationId xmlns:a16="http://schemas.microsoft.com/office/drawing/2014/main" id="{C314B200-FC10-4589-B9EB-DDAAFE99D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34963"/>
            <a:ext cx="7993063" cy="492125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3200" dirty="0" err="1"/>
              <a:t>Garanta</a:t>
            </a:r>
            <a:r>
              <a:rPr lang="fr-FR" altLang="fr-FR" sz="3200" dirty="0"/>
              <a:t> a </a:t>
            </a:r>
            <a:r>
              <a:rPr lang="fr-FR" altLang="fr-FR" sz="3200" dirty="0" err="1"/>
              <a:t>quantidade</a:t>
            </a:r>
            <a:r>
              <a:rPr lang="fr-FR" altLang="fr-FR" sz="3200" dirty="0"/>
              <a:t> </a:t>
            </a:r>
            <a:r>
              <a:rPr lang="fr-FR" altLang="fr-FR" sz="3200" dirty="0" err="1"/>
              <a:t>certa</a:t>
            </a:r>
            <a:r>
              <a:rPr lang="fr-FR" altLang="fr-FR" sz="3200" dirty="0"/>
              <a:t> de cola</a:t>
            </a:r>
          </a:p>
        </p:txBody>
      </p:sp>
      <p:sp>
        <p:nvSpPr>
          <p:cNvPr id="17429" name="Text Placeholder 2">
            <a:extLst>
              <a:ext uri="{FF2B5EF4-FFF2-40B4-BE49-F238E27FC236}">
                <a16:creationId xmlns:a16="http://schemas.microsoft.com/office/drawing/2014/main" id="{9FBBF1C6-FCA8-4AC5-BC48-F565F1B9AD95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47700" y="1392156"/>
            <a:ext cx="7997825" cy="307975"/>
          </a:xfrm>
        </p:spPr>
        <p:txBody>
          <a:bodyPr/>
          <a:lstStyle/>
          <a:p>
            <a:r>
              <a:rPr lang="fr-FR" altLang="fr-FR" dirty="0" err="1">
                <a:solidFill>
                  <a:srgbClr val="000000"/>
                </a:solidFill>
              </a:rPr>
              <a:t>Rolo</a:t>
            </a:r>
            <a:r>
              <a:rPr lang="fr-FR" altLang="fr-FR" dirty="0">
                <a:solidFill>
                  <a:srgbClr val="000000"/>
                </a:solidFill>
              </a:rPr>
              <a:t> de cola </a:t>
            </a:r>
            <a:r>
              <a:rPr lang="fr-FR" altLang="fr-FR" dirty="0" err="1">
                <a:solidFill>
                  <a:srgbClr val="000000"/>
                </a:solidFill>
              </a:rPr>
              <a:t>estriado</a:t>
            </a:r>
            <a:r>
              <a:rPr lang="fr-FR" altLang="fr-FR" dirty="0">
                <a:solidFill>
                  <a:srgbClr val="000000"/>
                </a:solidFill>
              </a:rPr>
              <a:t> - pacote “a”</a:t>
            </a:r>
          </a:p>
        </p:txBody>
      </p:sp>
      <p:sp>
        <p:nvSpPr>
          <p:cNvPr id="17430" name="Text Placeholder 2">
            <a:extLst>
              <a:ext uri="{FF2B5EF4-FFF2-40B4-BE49-F238E27FC236}">
                <a16:creationId xmlns:a16="http://schemas.microsoft.com/office/drawing/2014/main" id="{5C48F870-2BE3-4E22-A8DE-14624A60929E}"/>
              </a:ext>
            </a:extLst>
          </p:cNvPr>
          <p:cNvSpPr txBox="1">
            <a:spLocks/>
          </p:cNvSpPr>
          <p:nvPr/>
        </p:nvSpPr>
        <p:spPr bwMode="auto">
          <a:xfrm>
            <a:off x="633412" y="5902739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de-CH" altLang="fr-FR" sz="800" dirty="0">
                <a:solidFill>
                  <a:srgbClr val="000000"/>
                </a:solidFill>
              </a:rPr>
              <a:t>Valor: </a:t>
            </a:r>
            <a:r>
              <a:rPr lang="de-CH" altLang="fr-FR" sz="800" dirty="0" err="1">
                <a:solidFill>
                  <a:srgbClr val="000000"/>
                </a:solidFill>
              </a:rPr>
              <a:t>Eficiência</a:t>
            </a:r>
            <a:r>
              <a:rPr lang="de-CH" altLang="fr-FR" sz="800" dirty="0">
                <a:solidFill>
                  <a:srgbClr val="000000"/>
                </a:solidFill>
              </a:rPr>
              <a:t>, </a:t>
            </a:r>
            <a:r>
              <a:rPr lang="de-CH" altLang="fr-FR" sz="800" dirty="0" err="1">
                <a:solidFill>
                  <a:srgbClr val="000000"/>
                </a:solidFill>
              </a:rPr>
              <a:t>manutenção</a:t>
            </a:r>
            <a:r>
              <a:rPr lang="de-CH" altLang="fr-FR" sz="800" dirty="0">
                <a:solidFill>
                  <a:srgbClr val="000000"/>
                </a:solidFill>
              </a:rPr>
              <a:t>, </a:t>
            </a:r>
            <a:r>
              <a:rPr lang="de-CH" altLang="fr-FR" sz="800" dirty="0" err="1">
                <a:solidFill>
                  <a:srgbClr val="000000"/>
                </a:solidFill>
              </a:rPr>
              <a:t>obsolescência</a:t>
            </a:r>
            <a:endParaRPr lang="de-CH" altLang="fr-FR" sz="8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Tx/>
              <a:buFontTx/>
              <a:buNone/>
            </a:pPr>
            <a:r>
              <a:rPr lang="de-CH" altLang="fr-FR" sz="800" dirty="0" err="1">
                <a:solidFill>
                  <a:srgbClr val="000000"/>
                </a:solidFill>
              </a:rPr>
              <a:t>Equipamento</a:t>
            </a:r>
            <a:r>
              <a:rPr lang="de-CH" altLang="fr-FR" sz="800" dirty="0">
                <a:solidFill>
                  <a:srgbClr val="000000"/>
                </a:solidFill>
              </a:rPr>
              <a:t>: </a:t>
            </a:r>
            <a:r>
              <a:rPr lang="de-CH" altLang="fr-FR" sz="800" dirty="0" err="1">
                <a:solidFill>
                  <a:srgbClr val="000000"/>
                </a:solidFill>
              </a:rPr>
              <a:t>rotuladoras</a:t>
            </a:r>
            <a:r>
              <a:rPr lang="de-CH" altLang="fr-FR" sz="800" dirty="0">
                <a:solidFill>
                  <a:srgbClr val="000000"/>
                </a:solidFill>
              </a:rPr>
              <a:t> </a:t>
            </a:r>
            <a:r>
              <a:rPr lang="it-IT" altLang="it-IT" sz="800" kern="0" dirty="0">
                <a:solidFill>
                  <a:srgbClr val="000000"/>
                </a:solidFill>
                <a:ea typeface="ＭＳ Ｐゴシック"/>
              </a:rPr>
              <a:t>F15 Evo, Rollquattro, Rollquattro Evo, Matrix, Sidel Super Combi, EvoDECO</a:t>
            </a:r>
            <a:endParaRPr lang="de-CH" altLang="fr-FR" sz="8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Tx/>
              <a:buFontTx/>
              <a:buNone/>
            </a:pPr>
            <a:r>
              <a:rPr lang="fr-FR" altLang="fr-FR" sz="800" dirty="0" err="1"/>
              <a:t>Catálogo</a:t>
            </a:r>
            <a:r>
              <a:rPr lang="fr-FR" altLang="fr-FR" sz="800" dirty="0"/>
              <a:t> </a:t>
            </a:r>
            <a:r>
              <a:rPr lang="fr-FR" altLang="fr-FR" sz="800" dirty="0" err="1"/>
              <a:t>código</a:t>
            </a:r>
            <a:r>
              <a:rPr lang="de-CH" altLang="fr-FR" sz="800" dirty="0">
                <a:solidFill>
                  <a:srgbClr val="000000"/>
                </a:solidFill>
              </a:rPr>
              <a:t>: AA27a</a:t>
            </a:r>
          </a:p>
        </p:txBody>
      </p:sp>
      <p:sp>
        <p:nvSpPr>
          <p:cNvPr id="17431" name="BainBulletsConfiguration" hidden="1">
            <a:extLst>
              <a:ext uri="{FF2B5EF4-FFF2-40B4-BE49-F238E27FC236}">
                <a16:creationId xmlns:a16="http://schemas.microsoft.com/office/drawing/2014/main" id="{7A2D8491-CF8D-48E7-9FA2-C8C483FA4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E64B00"/>
              </a:buClr>
            </a:pPr>
            <a:endParaRPr lang="en-US" altLang="fr-FR" sz="100">
              <a:solidFill>
                <a:srgbClr val="FFFFFF"/>
              </a:solidFill>
            </a:endParaRPr>
          </a:p>
        </p:txBody>
      </p:sp>
      <p:grpSp>
        <p:nvGrpSpPr>
          <p:cNvPr id="13" name="Group 2">
            <a:extLst>
              <a:ext uri="{FF2B5EF4-FFF2-40B4-BE49-F238E27FC236}">
                <a16:creationId xmlns:a16="http://schemas.microsoft.com/office/drawing/2014/main" id="{88469FFC-C0C7-4222-A43F-31EEFBE494AF}"/>
              </a:ext>
            </a:extLst>
          </p:cNvPr>
          <p:cNvGrpSpPr>
            <a:grpSpLocks/>
          </p:cNvGrpSpPr>
          <p:nvPr/>
        </p:nvGrpSpPr>
        <p:grpSpPr bwMode="auto">
          <a:xfrm>
            <a:off x="635000" y="1685550"/>
            <a:ext cx="7991475" cy="4177087"/>
            <a:chOff x="650875" y="1906524"/>
            <a:chExt cx="7991475" cy="4042232"/>
          </a:xfrm>
        </p:grpSpPr>
        <p:sp>
          <p:nvSpPr>
            <p:cNvPr id="15" name="Rechteck 3">
              <a:extLst>
                <a:ext uri="{FF2B5EF4-FFF2-40B4-BE49-F238E27FC236}">
                  <a16:creationId xmlns:a16="http://schemas.microsoft.com/office/drawing/2014/main" id="{855C8BF0-071B-4EF2-BED3-A5E1C70C880E}"/>
                </a:ext>
              </a:extLst>
            </p:cNvPr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 eaLnBrk="0" fontAlgn="base" hangingPunct="0">
                <a:spcBef>
                  <a:spcPts val="300"/>
                </a:spcBef>
                <a:spcAft>
                  <a:spcPct val="0"/>
                </a:spcAft>
                <a:buSzPct val="100000"/>
              </a:pPr>
              <a:r>
                <a:rPr lang="de-CH" altLang="fr-FR" sz="1400" b="1" dirty="0">
                  <a:solidFill>
                    <a:srgbClr val="FFFFFF"/>
                  </a:solidFill>
                  <a:latin typeface="Arial" charset="0"/>
                  <a:ea typeface="ＭＳ Ｐゴシック" pitchFamily="34" charset="-128"/>
                </a:rPr>
                <a:t>VALOR E VANTAGENS</a:t>
              </a:r>
            </a:p>
          </p:txBody>
        </p:sp>
        <p:sp>
          <p:nvSpPr>
            <p:cNvPr id="16" name="Rechteck 4">
              <a:extLst>
                <a:ext uri="{FF2B5EF4-FFF2-40B4-BE49-F238E27FC236}">
                  <a16:creationId xmlns:a16="http://schemas.microsoft.com/office/drawing/2014/main" id="{D7145525-0764-4150-ABF4-A7FBCCE595F0}"/>
                </a:ext>
              </a:extLst>
            </p:cNvPr>
            <p:cNvSpPr>
              <a:spLocks/>
            </p:cNvSpPr>
            <p:nvPr/>
          </p:nvSpPr>
          <p:spPr>
            <a:xfrm>
              <a:off x="650875" y="2282805"/>
              <a:ext cx="3889375" cy="36659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Rechteck 11">
              <a:extLst>
                <a:ext uri="{FF2B5EF4-FFF2-40B4-BE49-F238E27FC236}">
                  <a16:creationId xmlns:a16="http://schemas.microsoft.com/office/drawing/2014/main" id="{1E7593C8-4F8B-450F-8F95-92C42261B7C5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chemeClr val="folHlink"/>
                </a:buClr>
                <a:defRPr/>
              </a:pPr>
              <a:r>
                <a:rPr lang="de-CH" altLang="de-DE" sz="1400" b="1" noProof="1">
                  <a:solidFill>
                    <a:schemeClr val="bg1"/>
                  </a:solidFill>
                </a:rPr>
                <a:t>DESCRIÇÃO</a:t>
              </a:r>
              <a:endParaRPr lang="pt-BR" altLang="de-DE" sz="1400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18" name="Rechteck 12">
              <a:extLst>
                <a:ext uri="{FF2B5EF4-FFF2-40B4-BE49-F238E27FC236}">
                  <a16:creationId xmlns:a16="http://schemas.microsoft.com/office/drawing/2014/main" id="{198EAB97-8DFA-46C7-A9A5-9DCB1A9E39DA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FECE1284-D2E7-4DAB-98AB-1C7ADB6E93CC}"/>
              </a:ext>
            </a:extLst>
          </p:cNvPr>
          <p:cNvSpPr/>
          <p:nvPr/>
        </p:nvSpPr>
        <p:spPr>
          <a:xfrm>
            <a:off x="633412" y="2095327"/>
            <a:ext cx="3890963" cy="3328594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Produção segura substituindo componentes obsoletos (rolos de cromo não são mais fabricados) por rolos de cola de última tecnologia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Evita respingos de cola e filamentos garantidos pela forma de “nichos”;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Garanta a quantidade adequada de cola aplicada na etiqueta;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Melhor controle da quantidade de cola aplicada: se mais cola for necessária é o suficiente para aumentar o volume dos nichos e a área dos blocos de etiquetas;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Reduza os custos de manutenção e o tempo de máquina parada: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a substituição do rolo recomendada vai de 9.000 h com a versão real para 36.000 h com a nova versão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Tempo de vida do scrapper dobrou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Custo reduzido de peças de reposição (em média -15%)</a:t>
            </a:r>
            <a:endParaRPr lang="en-GB" sz="1050" dirty="0">
              <a:solidFill>
                <a:srgbClr val="00000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BE5A90B-0C7D-43D0-82F1-136EF760D77E}"/>
              </a:ext>
            </a:extLst>
          </p:cNvPr>
          <p:cNvSpPr/>
          <p:nvPr/>
        </p:nvSpPr>
        <p:spPr>
          <a:xfrm>
            <a:off x="4737100" y="2070975"/>
            <a:ext cx="3823487" cy="1888585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71450" lvl="0" indent="-171450" algn="just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pt-BR" altLang="it-IT" sz="1000" dirty="0">
                <a:solidFill>
                  <a:srgbClr val="000000"/>
                </a:solidFill>
              </a:rPr>
              <a:t>Sendo a tecnologia de rolo de cola existente obsoleta, a Sidel fornece um novo conjunto para fornecer a quantidade certa de cola no rótulo:</a:t>
            </a:r>
          </a:p>
          <a:p>
            <a:pPr marL="628650" lvl="1" indent="-171450" algn="just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pt-BR" altLang="it-IT" sz="1000" dirty="0">
                <a:solidFill>
                  <a:srgbClr val="000000"/>
                </a:solidFill>
              </a:rPr>
              <a:t>Barra de cola auto-ajustável com sistema raspador integrado</a:t>
            </a:r>
          </a:p>
          <a:p>
            <a:pPr marL="628650" lvl="1" indent="-171450" algn="just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pt-BR" altLang="it-IT" sz="1000" dirty="0">
                <a:solidFill>
                  <a:srgbClr val="000000"/>
                </a:solidFill>
              </a:rPr>
              <a:t>Novo conceito de transferência de cola com temperatura controlada  </a:t>
            </a:r>
          </a:p>
          <a:p>
            <a:pPr marL="628650" lvl="1" indent="-171450" algn="just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pt-BR" altLang="it-IT" sz="1000" dirty="0">
                <a:solidFill>
                  <a:srgbClr val="000000"/>
                </a:solidFill>
              </a:rPr>
              <a:t>Nichos criados com corte a laser</a:t>
            </a:r>
          </a:p>
          <a:p>
            <a:pPr marL="171450" lvl="0" indent="-171450" algn="just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pt-BR" altLang="it-IT" sz="1000" dirty="0">
                <a:solidFill>
                  <a:srgbClr val="000000"/>
                </a:solidFill>
              </a:rPr>
              <a:t>O pacote contém as peças desmontadas necessárias para a instalação do novo rolo de cola.</a:t>
            </a:r>
            <a:endParaRPr lang="en-GB" altLang="it-IT" sz="1000" dirty="0">
              <a:solidFill>
                <a:srgbClr val="000000"/>
              </a:solidFill>
            </a:endParaRPr>
          </a:p>
        </p:txBody>
      </p:sp>
      <p:pic>
        <p:nvPicPr>
          <p:cNvPr id="24" name="Immagine 8">
            <a:extLst>
              <a:ext uri="{FF2B5EF4-FFF2-40B4-BE49-F238E27FC236}">
                <a16:creationId xmlns:a16="http://schemas.microsoft.com/office/drawing/2014/main" id="{BD5071BB-0C10-4490-9004-8B7CB9133C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3" t="15646" r="28191" b="22336"/>
          <a:stretch>
            <a:fillRect/>
          </a:stretch>
        </p:blipFill>
        <p:spPr bwMode="auto">
          <a:xfrm>
            <a:off x="4784331" y="4103339"/>
            <a:ext cx="1165724" cy="151941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Immagine 9">
            <a:extLst>
              <a:ext uri="{FF2B5EF4-FFF2-40B4-BE49-F238E27FC236}">
                <a16:creationId xmlns:a16="http://schemas.microsoft.com/office/drawing/2014/main" id="{C8B19E83-11FC-4485-9940-26E79A37D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59" t="7422" r="32780" b="11723"/>
          <a:stretch>
            <a:fillRect/>
          </a:stretch>
        </p:blipFill>
        <p:spPr bwMode="auto">
          <a:xfrm>
            <a:off x="7917464" y="3951689"/>
            <a:ext cx="640270" cy="163287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magine 10">
            <a:extLst>
              <a:ext uri="{FF2B5EF4-FFF2-40B4-BE49-F238E27FC236}">
                <a16:creationId xmlns:a16="http://schemas.microsoft.com/office/drawing/2014/main" id="{62EA7FEB-DC1F-4736-BF15-25C07336DA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4" t="16824" r="21729" b="18951"/>
          <a:stretch>
            <a:fillRect/>
          </a:stretch>
        </p:blipFill>
        <p:spPr bwMode="auto">
          <a:xfrm>
            <a:off x="6127604" y="4125287"/>
            <a:ext cx="940426" cy="97576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Immagine 12">
            <a:extLst>
              <a:ext uri="{FF2B5EF4-FFF2-40B4-BE49-F238E27FC236}">
                <a16:creationId xmlns:a16="http://schemas.microsoft.com/office/drawing/2014/main" id="{8FEA96C9-F3D4-46DB-865E-B6F8515556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6" t="16692" r="21127" b="17876"/>
          <a:stretch>
            <a:fillRect/>
          </a:stretch>
        </p:blipFill>
        <p:spPr bwMode="auto">
          <a:xfrm>
            <a:off x="7203134" y="4797212"/>
            <a:ext cx="492257" cy="80355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3275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238E6399ADC743975B72739A574501" ma:contentTypeVersion="12" ma:contentTypeDescription="Create a new document." ma:contentTypeScope="" ma:versionID="7ff5b4ffbb848aab27ebb88706a84c13">
  <xsd:schema xmlns:xsd="http://www.w3.org/2001/XMLSchema" xmlns:xs="http://www.w3.org/2001/XMLSchema" xmlns:p="http://schemas.microsoft.com/office/2006/metadata/properties" xmlns:ns3="a43ef570-d230-47fc-9dce-81ae025d238e" xmlns:ns4="434e2f32-19b3-47cb-9d2c-18393d983ab8" targetNamespace="http://schemas.microsoft.com/office/2006/metadata/properties" ma:root="true" ma:fieldsID="958fc629428c9b11726ee5a1f2c4f5f6" ns3:_="" ns4:_="">
    <xsd:import namespace="a43ef570-d230-47fc-9dce-81ae025d238e"/>
    <xsd:import namespace="434e2f32-19b3-47cb-9d2c-18393d983ab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ef570-d230-47fc-9dce-81ae025d23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e2f32-19b3-47cb-9d2c-18393d983ab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C34F76F-28C2-4486-8E50-51DD11F1E0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3ef570-d230-47fc-9dce-81ae025d238e"/>
    <ds:schemaRef ds:uri="434e2f32-19b3-47cb-9d2c-18393d983a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E27CFCB-7538-47A0-8A0C-B947716654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29FD6B-2A8E-45F5-8549-1812974F33C0}">
  <ds:schemaRefs>
    <ds:schemaRef ds:uri="http://schemas.microsoft.com/office/2006/documentManagement/types"/>
    <ds:schemaRef ds:uri="a43ef570-d230-47fc-9dce-81ae025d238e"/>
    <ds:schemaRef ds:uri="http://purl.org/dc/terms/"/>
    <ds:schemaRef ds:uri="http://www.w3.org/XML/1998/namespace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434e2f32-19b3-47cb-9d2c-18393d983ab8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92</TotalTime>
  <Words>237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宋体</vt:lpstr>
      <vt:lpstr>Arial</vt:lpstr>
      <vt:lpstr>Wingdings</vt:lpstr>
      <vt:lpstr>2_NewSidel_Template_4x3_with add layouts</vt:lpstr>
      <vt:lpstr>think-cell Folie</vt:lpstr>
      <vt:lpstr>Garanta a quantidade certa de cola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Claudio POMO</dc:creator>
  <cp:lastModifiedBy>Sorega, Dan</cp:lastModifiedBy>
  <cp:revision>88</cp:revision>
  <dcterms:created xsi:type="dcterms:W3CDTF">2018-02-10T17:04:39Z</dcterms:created>
  <dcterms:modified xsi:type="dcterms:W3CDTF">2021-04-20T13:10:49Z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ContentTypeId">
    <vt:lpwstr>0x01010093238E6399ADC743975B72739A574501</vt:lpwstr>
  </property>
  <property fmtid="{D5CDD505-2E9C-101B-9397-08002B2CF9AE}" pid="12" name="MSIP_Label_94480757-a570-4f64-84e7-c5b3ffe9d573_Enabled">
    <vt:lpwstr>true</vt:lpwstr>
  </property>
  <property fmtid="{D5CDD505-2E9C-101B-9397-08002B2CF9AE}" pid="13" name="MSIP_Label_94480757-a570-4f64-84e7-c5b3ffe9d573_SetDate">
    <vt:lpwstr>2021-04-20T13:10:49Z</vt:lpwstr>
  </property>
  <property fmtid="{D5CDD505-2E9C-101B-9397-08002B2CF9AE}" pid="14" name="MSIP_Label_94480757-a570-4f64-84e7-c5b3ffe9d573_Method">
    <vt:lpwstr>Standard</vt:lpwstr>
  </property>
  <property fmtid="{D5CDD505-2E9C-101B-9397-08002B2CF9AE}" pid="15" name="MSIP_Label_94480757-a570-4f64-84e7-c5b3ffe9d573_Name">
    <vt:lpwstr>General</vt:lpwstr>
  </property>
  <property fmtid="{D5CDD505-2E9C-101B-9397-08002B2CF9AE}" pid="16" name="MSIP_Label_94480757-a570-4f64-84e7-c5b3ffe9d573_SiteId">
    <vt:lpwstr>2390cbd1-e663-4321-bc93-ba298637ce52</vt:lpwstr>
  </property>
  <property fmtid="{D5CDD505-2E9C-101B-9397-08002B2CF9AE}" pid="17" name="MSIP_Label_94480757-a570-4f64-84e7-c5b3ffe9d573_ActionId">
    <vt:lpwstr/>
  </property>
  <property fmtid="{D5CDD505-2E9C-101B-9397-08002B2CF9AE}" pid="18" name="MSIP_Label_94480757-a570-4f64-84e7-c5b3ffe9d573_ContentBits">
    <vt:lpwstr>2</vt:lpwstr>
  </property>
</Properties>
</file>