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6"/>
  </p:notesMasterIdLst>
  <p:handoutMasterIdLst>
    <p:handoutMasterId r:id="rId7"/>
  </p:handoutMasterIdLst>
  <p:sldIdLst>
    <p:sldId id="1211" r:id="rId5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1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034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19/04/2021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19/04/2021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55469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75CC86C9-A75F-4828-99A7-30A16A7FD5E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75CC86C9-A75F-4828-99A7-30A16A7FD5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38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think-cell Folie" r:id="rId7" imgW="399" imgH="399" progId="TCLayout.ActiveDocument.1">
                  <p:embed/>
                </p:oleObj>
              </mc:Choice>
              <mc:Fallback>
                <p:oleObj name="think-cell Folie" r:id="rId7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2782813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HS128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CO2 Extraction for Fillers</a:t>
            </a:r>
            <a:r>
              <a:rPr lang="en-GB" dirty="0">
                <a:solidFill>
                  <a:srgbClr val="7F7F7F"/>
                </a:solidFill>
              </a:rPr>
              <a:t>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19 April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2E57651D-1B28-4E6B-B281-A8FF6B08780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4985149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kt 5" hidden="1">
            <a:extLst>
              <a:ext uri="{FF2B5EF4-FFF2-40B4-BE49-F238E27FC236}">
                <a16:creationId xmlns:a16="http://schemas.microsoft.com/office/drawing/2014/main" id="{E93F96DD-BB25-4B5D-A583-121913BA8D1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7410" name="Objekt 5" hidden="1">
                        <a:extLst>
                          <a:ext uri="{FF2B5EF4-FFF2-40B4-BE49-F238E27FC236}">
                            <a16:creationId xmlns:a16="http://schemas.microsoft.com/office/drawing/2014/main" id="{E93F96DD-BB25-4B5D-A583-121913BA8D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0" name="Title 1">
            <a:extLst>
              <a:ext uri="{FF2B5EF4-FFF2-40B4-BE49-F238E27FC236}">
                <a16:creationId xmlns:a16="http://schemas.microsoft.com/office/drawing/2014/main" id="{A801A1DB-D6D5-48C5-8D53-C6BBB2610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34963"/>
            <a:ext cx="7993063" cy="492125"/>
          </a:xfrm>
        </p:spPr>
        <p:txBody>
          <a:bodyPr/>
          <a:lstStyle/>
          <a:p>
            <a:pPr eaLnBrk="1" hangingPunct="1">
              <a:buFont typeface="宋体" panose="02010600030101010101" pitchFamily="2" charset="-122"/>
              <a:buNone/>
              <a:defRPr/>
            </a:pPr>
            <a:r>
              <a:rPr lang="zh-CN" altLang="fr-FR" sz="3200" dirty="0">
                <a:latin typeface="FZZhunYuan-M02S" panose="03000509000000000000" pitchFamily="65" charset="-122"/>
                <a:ea typeface="FZZhunYuan-M02S" panose="03000509000000000000" pitchFamily="65" charset="-122"/>
              </a:rPr>
              <a:t>确保合适的上胶量</a:t>
            </a:r>
          </a:p>
        </p:txBody>
      </p:sp>
      <p:sp>
        <p:nvSpPr>
          <p:cNvPr id="17429" name="Text Placeholder 2">
            <a:extLst>
              <a:ext uri="{FF2B5EF4-FFF2-40B4-BE49-F238E27FC236}">
                <a16:creationId xmlns:a16="http://schemas.microsoft.com/office/drawing/2014/main" id="{509EB1BB-B011-450E-A8AD-2D4CFA6682E7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52463" y="1416050"/>
            <a:ext cx="7997825" cy="307975"/>
          </a:xfrm>
        </p:spPr>
        <p:txBody>
          <a:bodyPr/>
          <a:lstStyle/>
          <a:p>
            <a:r>
              <a:rPr lang="zh-CN" altLang="fr-FR" dirty="0">
                <a:solidFill>
                  <a:srgbClr val="000000"/>
                </a:solidFill>
                <a:latin typeface="FZZhunYuan-M02S"/>
                <a:ea typeface="FZZhunYuan-M02S"/>
                <a:cs typeface="FZZhunYuan-M02S"/>
              </a:rPr>
              <a:t>刻胶辊</a:t>
            </a:r>
            <a:r>
              <a:rPr lang="fr-FR" altLang="zh-CN" dirty="0">
                <a:solidFill>
                  <a:srgbClr val="000000"/>
                </a:solidFill>
                <a:latin typeface="FZZhunYuan-M02S"/>
                <a:ea typeface="FZZhunYuan-M02S"/>
                <a:cs typeface="FZZhunYuan-M02S"/>
              </a:rPr>
              <a:t>–</a:t>
            </a:r>
            <a:r>
              <a:rPr lang="zh-CN" altLang="fr-FR" dirty="0">
                <a:solidFill>
                  <a:srgbClr val="000000"/>
                </a:solidFill>
                <a:latin typeface="FZZhunYuan-M02S"/>
                <a:ea typeface="FZZhunYuan-M02S"/>
                <a:cs typeface="FZZhunYuan-M02S"/>
              </a:rPr>
              <a:t>包装“ </a:t>
            </a:r>
            <a:r>
              <a:rPr lang="fr-FR" altLang="zh-CN" dirty="0">
                <a:solidFill>
                  <a:srgbClr val="000000"/>
                </a:solidFill>
                <a:latin typeface="FZZhunYuan-M02S"/>
                <a:ea typeface="FZZhunYuan-M02S"/>
                <a:cs typeface="FZZhunYuan-M02S"/>
              </a:rPr>
              <a:t>b”</a:t>
            </a:r>
            <a:endParaRPr lang="zh-CN" altLang="fr-FR" dirty="0">
              <a:solidFill>
                <a:srgbClr val="000000"/>
              </a:solidFill>
              <a:latin typeface="FZZhunYuan-M02S"/>
              <a:ea typeface="FZZhunYuan-M02S"/>
              <a:cs typeface="FZZhunYuan-M02S"/>
            </a:endParaRPr>
          </a:p>
        </p:txBody>
      </p:sp>
      <p:sp>
        <p:nvSpPr>
          <p:cNvPr id="12310" name="Text Placeholder 2">
            <a:extLst>
              <a:ext uri="{FF2B5EF4-FFF2-40B4-BE49-F238E27FC236}">
                <a16:creationId xmlns:a16="http://schemas.microsoft.com/office/drawing/2014/main" id="{8ADDDFC8-1E23-4BBC-BA48-A4B118BCAD9A}"/>
              </a:ext>
            </a:extLst>
          </p:cNvPr>
          <p:cNvSpPr txBox="1">
            <a:spLocks/>
          </p:cNvSpPr>
          <p:nvPr/>
        </p:nvSpPr>
        <p:spPr bwMode="auto">
          <a:xfrm>
            <a:off x="652463" y="5862638"/>
            <a:ext cx="7978775" cy="4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182563" indent="-182563">
              <a:spcBef>
                <a:spcPts val="1200"/>
              </a:spcBef>
              <a:buClr>
                <a:srgbClr val="E64B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357188" indent="-174625">
              <a:buClr>
                <a:srgbClr val="E64B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539750" indent="-182563"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14375" indent="-174625"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1715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287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0859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431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宋体" charset="-122"/>
              <a:buNone/>
              <a:defRPr/>
            </a:pPr>
            <a:r>
              <a:rPr lang="de-CH" altLang="fr-FR" sz="800" dirty="0" err="1">
                <a:solidFill>
                  <a:srgbClr val="000000"/>
                </a:solidFill>
                <a:latin typeface="FZZhunYuan-M02S" panose="03000509000000000000" pitchFamily="65" charset="-122"/>
                <a:ea typeface="FZZhunYuan-M02S" panose="03000509000000000000" pitchFamily="65" charset="-122"/>
              </a:rPr>
              <a:t>价值</a:t>
            </a:r>
            <a:r>
              <a:rPr lang="de-CH" altLang="fr-FR" sz="800" dirty="0">
                <a:solidFill>
                  <a:srgbClr val="000000"/>
                </a:solidFill>
                <a:latin typeface="FZZhunYuan-M02S" panose="03000509000000000000" pitchFamily="65" charset="-122"/>
                <a:ea typeface="FZZhunYuan-M02S" panose="03000509000000000000" pitchFamily="65" charset="-122"/>
              </a:rPr>
              <a:t>：</a:t>
            </a:r>
            <a:r>
              <a:rPr lang="zh-CN" altLang="fr-FR" sz="800" dirty="0">
                <a:solidFill>
                  <a:srgbClr val="000000"/>
                </a:solidFill>
                <a:latin typeface="FZZhunYuan-M02S" panose="03000509000000000000" pitchFamily="65" charset="-122"/>
                <a:ea typeface="FZZhunYuan-M02S" panose="03000509000000000000" pitchFamily="65" charset="-122"/>
              </a:rPr>
              <a:t>效率，维护，淘汰</a:t>
            </a:r>
            <a:endParaRPr lang="fr-FR" altLang="zh-CN" sz="800" dirty="0">
              <a:solidFill>
                <a:srgbClr val="000000"/>
              </a:solidFill>
              <a:latin typeface="FZZhunYuan-M02S" panose="03000509000000000000" pitchFamily="65" charset="-122"/>
              <a:ea typeface="FZZhunYuan-M02S" panose="03000509000000000000" pitchFamily="65" charset="-122"/>
            </a:endParaRPr>
          </a:p>
          <a:p>
            <a:pPr>
              <a:buFont typeface="宋体" charset="-122"/>
              <a:buNone/>
              <a:defRPr/>
            </a:pPr>
            <a:r>
              <a:rPr lang="de-CH" altLang="fr-FR" sz="800" dirty="0" err="1">
                <a:solidFill>
                  <a:srgbClr val="000000"/>
                </a:solidFill>
                <a:latin typeface="FZZhunYuan-M02S" panose="03000509000000000000" pitchFamily="65" charset="-122"/>
                <a:ea typeface="FZZhunYuan-M02S" panose="03000509000000000000" pitchFamily="65" charset="-122"/>
              </a:rPr>
              <a:t>设备：贴标机</a:t>
            </a:r>
            <a:r>
              <a:rPr lang="it-IT" altLang="it-IT" sz="800" kern="0" dirty="0">
                <a:solidFill>
                  <a:srgbClr val="000000"/>
                </a:solidFill>
                <a:ea typeface="ＭＳ Ｐゴシック"/>
              </a:rPr>
              <a:t> F15 Evo, Rollquattro, Rollquattro Evo, Matrix, Sidel Super Combi, EvoDECO </a:t>
            </a:r>
            <a:r>
              <a:rPr lang="de-CH" altLang="fr-FR" sz="800" dirty="0">
                <a:solidFill>
                  <a:srgbClr val="000000"/>
                </a:solidFill>
                <a:latin typeface="宋体" charset="-122"/>
              </a:rPr>
              <a:t> </a:t>
            </a:r>
          </a:p>
          <a:p>
            <a:pPr>
              <a:buFont typeface="宋体" charset="-122"/>
              <a:buNone/>
              <a:defRPr/>
            </a:pPr>
            <a:r>
              <a:rPr lang="de-CH" altLang="fr-FR" sz="800" dirty="0">
                <a:solidFill>
                  <a:srgbClr val="000000"/>
                </a:solidFill>
                <a:latin typeface="FZZhunYuan-M02S" panose="03000509000000000000" pitchFamily="65" charset="-122"/>
                <a:ea typeface="FZZhunYuan-M02S" panose="03000509000000000000" pitchFamily="65" charset="-122"/>
              </a:rPr>
              <a:t>产品目录代码：</a:t>
            </a:r>
            <a:r>
              <a:rPr lang="de-CH" altLang="fr-FR" sz="800" dirty="0">
                <a:solidFill>
                  <a:srgbClr val="000000"/>
                </a:solidFill>
                <a:latin typeface="+mj-lt"/>
              </a:rPr>
              <a:t>AA27b</a:t>
            </a:r>
          </a:p>
        </p:txBody>
      </p:sp>
      <p:sp>
        <p:nvSpPr>
          <p:cNvPr id="17431" name="BainBulletsConfiguration" hidden="1">
            <a:extLst>
              <a:ext uri="{FF2B5EF4-FFF2-40B4-BE49-F238E27FC236}">
                <a16:creationId xmlns:a16="http://schemas.microsoft.com/office/drawing/2014/main" id="{70B6A8C9-D707-42C2-BB22-20CC7D254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E64B00"/>
              </a:buClr>
            </a:pPr>
            <a:endParaRPr lang="en-US" altLang="fr-FR" sz="100">
              <a:solidFill>
                <a:srgbClr val="FFFFFF"/>
              </a:solidFill>
            </a:endParaRPr>
          </a:p>
        </p:txBody>
      </p:sp>
      <p:grpSp>
        <p:nvGrpSpPr>
          <p:cNvPr id="13" name="Group 2">
            <a:extLst>
              <a:ext uri="{FF2B5EF4-FFF2-40B4-BE49-F238E27FC236}">
                <a16:creationId xmlns:a16="http://schemas.microsoft.com/office/drawing/2014/main" id="{5CD9C1F1-9A13-480F-9514-4377D1F98981}"/>
              </a:ext>
            </a:extLst>
          </p:cNvPr>
          <p:cNvGrpSpPr>
            <a:grpSpLocks/>
          </p:cNvGrpSpPr>
          <p:nvPr/>
        </p:nvGrpSpPr>
        <p:grpSpPr bwMode="auto">
          <a:xfrm>
            <a:off x="635000" y="1685551"/>
            <a:ext cx="7991475" cy="4041776"/>
            <a:chOff x="650875" y="1906524"/>
            <a:chExt cx="7991475" cy="4042232"/>
          </a:xfrm>
        </p:grpSpPr>
        <p:sp>
          <p:nvSpPr>
            <p:cNvPr id="15" name="Rechteck 3">
              <a:extLst>
                <a:ext uri="{FF2B5EF4-FFF2-40B4-BE49-F238E27FC236}">
                  <a16:creationId xmlns:a16="http://schemas.microsoft.com/office/drawing/2014/main" id="{1F5DA0DE-087C-439E-A705-548E35370BBA}"/>
                </a:ext>
              </a:extLst>
            </p:cNvPr>
            <p:cNvSpPr/>
            <p:nvPr/>
          </p:nvSpPr>
          <p:spPr>
            <a:xfrm>
              <a:off x="650875" y="1906525"/>
              <a:ext cx="3889375" cy="376280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 fontAlgn="base">
                <a:spcBef>
                  <a:spcPts val="300"/>
                </a:spcBef>
                <a:spcAft>
                  <a:spcPct val="0"/>
                </a:spcAft>
                <a:buClr>
                  <a:srgbClr val="FF6600"/>
                </a:buClr>
              </a:pPr>
              <a:r>
                <a:rPr lang="en-GB" altLang="en-US" sz="1400" b="1" dirty="0" err="1">
                  <a:solidFill>
                    <a:srgbClr val="FFFFFF"/>
                  </a:solidFill>
                  <a:latin typeface="FZZhunYuan-M02S"/>
                  <a:ea typeface="FZZhunYuan-M02S"/>
                  <a:cs typeface="FZZhunYuan-M02S"/>
                </a:rPr>
                <a:t>价值和益处</a:t>
              </a:r>
              <a:endParaRPr lang="zh-CN" altLang="fr-FR" sz="1400" b="1" dirty="0">
                <a:solidFill>
                  <a:srgbClr val="FFFFFF"/>
                </a:solidFill>
                <a:latin typeface="FZZhunYuan-M02S"/>
                <a:ea typeface="FZZhunYuan-M02S"/>
                <a:cs typeface="FZZhunYuan-M02S"/>
              </a:endParaRPr>
            </a:p>
          </p:txBody>
        </p:sp>
        <p:sp>
          <p:nvSpPr>
            <p:cNvPr id="16" name="Rechteck 4">
              <a:extLst>
                <a:ext uri="{FF2B5EF4-FFF2-40B4-BE49-F238E27FC236}">
                  <a16:creationId xmlns:a16="http://schemas.microsoft.com/office/drawing/2014/main" id="{B6708761-1AAE-4760-ADCE-069183266FA0}"/>
                </a:ext>
              </a:extLst>
            </p:cNvPr>
            <p:cNvSpPr>
              <a:spLocks/>
            </p:cNvSpPr>
            <p:nvPr/>
          </p:nvSpPr>
          <p:spPr>
            <a:xfrm>
              <a:off x="650875" y="2282805"/>
              <a:ext cx="3889375" cy="36659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Rechteck 11">
              <a:extLst>
                <a:ext uri="{FF2B5EF4-FFF2-40B4-BE49-F238E27FC236}">
                  <a16:creationId xmlns:a16="http://schemas.microsoft.com/office/drawing/2014/main" id="{0BFC7849-9822-4000-955D-9D68CE1DBC61}"/>
                </a:ext>
              </a:extLst>
            </p:cNvPr>
            <p:cNvSpPr/>
            <p:nvPr/>
          </p:nvSpPr>
          <p:spPr>
            <a:xfrm>
              <a:off x="4752975" y="1906524"/>
              <a:ext cx="3889375" cy="388983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SzPct val="100000"/>
                <a:defRPr/>
              </a:pPr>
              <a:r>
                <a:rPr lang="de-CH" altLang="fr-FR" sz="1400" b="1" dirty="0" err="1">
                  <a:solidFill>
                    <a:srgbClr val="FFFFFF"/>
                  </a:solidFill>
                  <a:latin typeface="FZZhunYuan-M02S" panose="03000509000000000000" pitchFamily="65" charset="-122"/>
                  <a:ea typeface="FZZhunYuan-M02S" panose="03000509000000000000" pitchFamily="65" charset="-122"/>
                  <a:cs typeface="Arial" charset="0"/>
                </a:rPr>
                <a:t>描述</a:t>
              </a:r>
              <a:endParaRPr lang="de-CH" altLang="fr-FR" sz="1400" b="1" dirty="0">
                <a:solidFill>
                  <a:srgbClr val="FFFFFF"/>
                </a:solidFill>
                <a:latin typeface="FZZhunYuan-M02S" panose="03000509000000000000" pitchFamily="65" charset="-122"/>
                <a:ea typeface="FZZhunYuan-M02S" panose="03000509000000000000" pitchFamily="65" charset="-122"/>
                <a:cs typeface="Arial" charset="0"/>
              </a:endParaRPr>
            </a:p>
          </p:txBody>
        </p:sp>
        <p:sp>
          <p:nvSpPr>
            <p:cNvPr id="18" name="Rechteck 12">
              <a:extLst>
                <a:ext uri="{FF2B5EF4-FFF2-40B4-BE49-F238E27FC236}">
                  <a16:creationId xmlns:a16="http://schemas.microsoft.com/office/drawing/2014/main" id="{30AFB93C-013F-4FC2-88C4-28809E857D73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8"/>
              <a:ext cx="3889375" cy="36532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 charset="-122"/>
                <a:cs typeface="+mn-cs"/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6EEC64D7-350B-48F8-89DB-2BB9FDCD9B85}"/>
              </a:ext>
            </a:extLst>
          </p:cNvPr>
          <p:cNvSpPr/>
          <p:nvPr/>
        </p:nvSpPr>
        <p:spPr>
          <a:xfrm>
            <a:off x="633412" y="2095327"/>
            <a:ext cx="3890963" cy="3145083"/>
          </a:xfrm>
          <a:prstGeom prst="rect">
            <a:avLst/>
          </a:prstGeom>
        </p:spPr>
        <p:txBody>
          <a:bodyPr wrap="square" lIns="72000" tIns="36000" rIns="72000" bIns="36000">
            <a:spAutoFit/>
          </a:bodyPr>
          <a:lstStyle/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sz="1100" dirty="0">
                <a:solidFill>
                  <a:srgbClr val="000000"/>
                </a:solidFill>
              </a:rPr>
              <a:t>Secure production by replacing obsolete components (chromium rollers not manufactured any more) with latest technology glue roller 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sz="1100" dirty="0">
                <a:solidFill>
                  <a:srgbClr val="000000"/>
                </a:solidFill>
              </a:rPr>
              <a:t>Prevent glue splashing and filaments guaranteed by “niches” shape;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sz="1100" dirty="0">
                <a:solidFill>
                  <a:srgbClr val="000000"/>
                </a:solidFill>
              </a:rPr>
              <a:t>Secure the proper quantity of glue applied on the label;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sz="1100" dirty="0">
                <a:solidFill>
                  <a:srgbClr val="000000"/>
                </a:solidFill>
              </a:rPr>
              <a:t>Better control of quantity of glue applied: if more glue is needed it is enough to  increase the niches’ volume and the label pads’ area;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sz="1100" dirty="0">
                <a:solidFill>
                  <a:srgbClr val="000000"/>
                </a:solidFill>
              </a:rPr>
              <a:t>Reduce maintenance costs and machine downtime: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sz="1100" dirty="0">
                <a:solidFill>
                  <a:srgbClr val="000000"/>
                </a:solidFill>
              </a:rPr>
              <a:t>recommended roller replacement jump  from 9000 h with actual version  to 36000h with new version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sz="1100" dirty="0">
                <a:solidFill>
                  <a:srgbClr val="000000"/>
                </a:solidFill>
              </a:rPr>
              <a:t>Scrapper Life time doubled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sz="1100" dirty="0">
                <a:solidFill>
                  <a:srgbClr val="000000"/>
                </a:solidFill>
              </a:rPr>
              <a:t>Reduced cost of replacement parts ( on average -15%)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CE4AC19-48D3-4912-87CA-952AD229DE6A}"/>
              </a:ext>
            </a:extLst>
          </p:cNvPr>
          <p:cNvSpPr/>
          <p:nvPr/>
        </p:nvSpPr>
        <p:spPr>
          <a:xfrm>
            <a:off x="4737100" y="2133258"/>
            <a:ext cx="3823487" cy="2087101"/>
          </a:xfrm>
          <a:prstGeom prst="rect">
            <a:avLst/>
          </a:prstGeom>
        </p:spPr>
        <p:txBody>
          <a:bodyPr wrap="square" lIns="72000" tIns="36000" rIns="72000" bIns="36000">
            <a:spAutoFit/>
          </a:bodyPr>
          <a:lstStyle/>
          <a:p>
            <a:pPr lvl="0" algn="just" eaLnBrk="0" hangingPunct="0">
              <a:spcBef>
                <a:spcPct val="45000"/>
              </a:spcBef>
              <a:buClr>
                <a:srgbClr val="E64B00"/>
              </a:buClr>
              <a:defRPr/>
            </a:pPr>
            <a:r>
              <a:rPr lang="en-GB" altLang="it-IT" sz="1100" dirty="0">
                <a:solidFill>
                  <a:srgbClr val="000000"/>
                </a:solidFill>
              </a:rPr>
              <a:t>Being the existing glue roller technology obsolete, Sidel provides an new assembly to deliver the right glue quantity on label:</a:t>
            </a:r>
          </a:p>
          <a:p>
            <a:pPr marL="639763" lvl="1" indent="-182563" algn="just" eaLnBrk="0" hangingPunct="0"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altLang="it-IT" sz="1100" dirty="0">
                <a:solidFill>
                  <a:srgbClr val="000000"/>
                </a:solidFill>
              </a:rPr>
              <a:t>Auto-adjustable glue bar with an integrated scraper system</a:t>
            </a:r>
          </a:p>
          <a:p>
            <a:pPr marL="639763" lvl="1" indent="-182563" algn="just" eaLnBrk="0" hangingPunct="0"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altLang="it-IT" sz="1100" dirty="0">
                <a:solidFill>
                  <a:srgbClr val="000000"/>
                </a:solidFill>
              </a:rPr>
              <a:t>New concept of glue transfer with controlled temperature     </a:t>
            </a:r>
          </a:p>
          <a:p>
            <a:pPr marL="639763" lvl="1" indent="-182563" algn="just" eaLnBrk="0" hangingPunct="0"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altLang="it-IT" sz="1100" dirty="0">
                <a:solidFill>
                  <a:srgbClr val="000000"/>
                </a:solidFill>
              </a:rPr>
              <a:t>Niches created with a laser cutting</a:t>
            </a:r>
          </a:p>
          <a:p>
            <a:pPr>
              <a:spcBef>
                <a:spcPct val="45000"/>
              </a:spcBef>
              <a:buSzPct val="70000"/>
              <a:defRPr/>
            </a:pPr>
            <a:r>
              <a:rPr lang="en-US" altLang="it-IT" sz="1100" dirty="0">
                <a:ea typeface="ＭＳ Ｐゴシック" panose="020B0600070205080204" pitchFamily="34" charset="-128"/>
              </a:rPr>
              <a:t>The pack consist of  a complete pre-assembled group containing the new glue roller and the necessary </a:t>
            </a:r>
            <a:r>
              <a:rPr lang="en-US" altLang="it-IT" sz="1100">
                <a:ea typeface="ＭＳ Ｐゴシック" panose="020B0600070205080204" pitchFamily="34" charset="-128"/>
              </a:rPr>
              <a:t>adaptation  parts.</a:t>
            </a:r>
            <a:endParaRPr lang="en-GB" altLang="it-IT" sz="1100" dirty="0">
              <a:solidFill>
                <a:srgbClr val="000000"/>
              </a:solidFill>
            </a:endParaRPr>
          </a:p>
        </p:txBody>
      </p:sp>
      <p:pic>
        <p:nvPicPr>
          <p:cNvPr id="21" name="Immagine 14">
            <a:extLst>
              <a:ext uri="{FF2B5EF4-FFF2-40B4-BE49-F238E27FC236}">
                <a16:creationId xmlns:a16="http://schemas.microsoft.com/office/drawing/2014/main" id="{E5420D72-A80B-4111-BDA4-5780E0403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1" t="12022" r="24397" b="15417"/>
          <a:stretch>
            <a:fillRect/>
          </a:stretch>
        </p:blipFill>
        <p:spPr bwMode="auto">
          <a:xfrm>
            <a:off x="4784332" y="4182772"/>
            <a:ext cx="1185279" cy="148950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magine 16">
            <a:extLst>
              <a:ext uri="{FF2B5EF4-FFF2-40B4-BE49-F238E27FC236}">
                <a16:creationId xmlns:a16="http://schemas.microsoft.com/office/drawing/2014/main" id="{C7D4F3BA-085C-4A8F-B143-D09BCA6B3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65" t="9238" r="33531" b="1913"/>
          <a:stretch>
            <a:fillRect/>
          </a:stretch>
        </p:blipFill>
        <p:spPr bwMode="auto">
          <a:xfrm>
            <a:off x="7739407" y="4136570"/>
            <a:ext cx="703868" cy="153571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magine 15">
            <a:extLst>
              <a:ext uri="{FF2B5EF4-FFF2-40B4-BE49-F238E27FC236}">
                <a16:creationId xmlns:a16="http://schemas.microsoft.com/office/drawing/2014/main" id="{1D4F127E-866E-4DBB-A5C4-FE31494BB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3" t="13252" r="22504" b="15125"/>
          <a:stretch>
            <a:fillRect/>
          </a:stretch>
        </p:blipFill>
        <p:spPr bwMode="auto">
          <a:xfrm>
            <a:off x="6293015" y="4202939"/>
            <a:ext cx="1185280" cy="145954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57759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238E6399ADC743975B72739A574501" ma:contentTypeVersion="12" ma:contentTypeDescription="Create a new document." ma:contentTypeScope="" ma:versionID="7ff5b4ffbb848aab27ebb88706a84c13">
  <xsd:schema xmlns:xsd="http://www.w3.org/2001/XMLSchema" xmlns:xs="http://www.w3.org/2001/XMLSchema" xmlns:p="http://schemas.microsoft.com/office/2006/metadata/properties" xmlns:ns3="a43ef570-d230-47fc-9dce-81ae025d238e" xmlns:ns4="434e2f32-19b3-47cb-9d2c-18393d983ab8" targetNamespace="http://schemas.microsoft.com/office/2006/metadata/properties" ma:root="true" ma:fieldsID="958fc629428c9b11726ee5a1f2c4f5f6" ns3:_="" ns4:_="">
    <xsd:import namespace="a43ef570-d230-47fc-9dce-81ae025d238e"/>
    <xsd:import namespace="434e2f32-19b3-47cb-9d2c-18393d983a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ef570-d230-47fc-9dce-81ae025d23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e2f32-19b3-47cb-9d2c-18393d983a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29FD6B-2A8E-45F5-8549-1812974F33C0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434e2f32-19b3-47cb-9d2c-18393d983ab8"/>
    <ds:schemaRef ds:uri="a43ef570-d230-47fc-9dce-81ae025d238e"/>
  </ds:schemaRefs>
</ds:datastoreItem>
</file>

<file path=customXml/itemProps2.xml><?xml version="1.0" encoding="utf-8"?>
<ds:datastoreItem xmlns:ds="http://schemas.openxmlformats.org/officeDocument/2006/customXml" ds:itemID="{1E27CFCB-7538-47A0-8A0C-B947716654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34F76F-28C2-4486-8E50-51DD11F1E0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3ef570-d230-47fc-9dce-81ae025d238e"/>
    <ds:schemaRef ds:uri="434e2f32-19b3-47cb-9d2c-18393d983a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1342</TotalTime>
  <Words>221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宋体</vt:lpstr>
      <vt:lpstr>Arial</vt:lpstr>
      <vt:lpstr>FZZhunYuan-M02S</vt:lpstr>
      <vt:lpstr>Wingdings</vt:lpstr>
      <vt:lpstr>2_NewSidel_Template_4x3_with add layouts</vt:lpstr>
      <vt:lpstr>think-cell Folie</vt:lpstr>
      <vt:lpstr>确保合适的上胶量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Claudio POMO</dc:creator>
  <cp:lastModifiedBy>Sorega, Dan</cp:lastModifiedBy>
  <cp:revision>101</cp:revision>
  <dcterms:created xsi:type="dcterms:W3CDTF">2018-02-10T17:04:39Z</dcterms:created>
  <dcterms:modified xsi:type="dcterms:W3CDTF">2021-04-20T13:06:11Z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2017-09-26T14:43:53.5499116+02:00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ContentTypeId">
    <vt:lpwstr>0x01010093238E6399ADC743975B72739A574501</vt:lpwstr>
  </property>
  <property fmtid="{D5CDD505-2E9C-101B-9397-08002B2CF9AE}" pid="12" name="MSIP_Label_94480757-a570-4f64-84e7-c5b3ffe9d573_Enabled">
    <vt:lpwstr>true</vt:lpwstr>
  </property>
  <property fmtid="{D5CDD505-2E9C-101B-9397-08002B2CF9AE}" pid="13" name="MSIP_Label_94480757-a570-4f64-84e7-c5b3ffe9d573_SetDate">
    <vt:lpwstr>2021-04-20T13:06:11Z</vt:lpwstr>
  </property>
  <property fmtid="{D5CDD505-2E9C-101B-9397-08002B2CF9AE}" pid="14" name="MSIP_Label_94480757-a570-4f64-84e7-c5b3ffe9d573_Method">
    <vt:lpwstr>Standard</vt:lpwstr>
  </property>
  <property fmtid="{D5CDD505-2E9C-101B-9397-08002B2CF9AE}" pid="15" name="MSIP_Label_94480757-a570-4f64-84e7-c5b3ffe9d573_Name">
    <vt:lpwstr>General</vt:lpwstr>
  </property>
  <property fmtid="{D5CDD505-2E9C-101B-9397-08002B2CF9AE}" pid="16" name="MSIP_Label_94480757-a570-4f64-84e7-c5b3ffe9d573_SiteId">
    <vt:lpwstr>2390cbd1-e663-4321-bc93-ba298637ce52</vt:lpwstr>
  </property>
  <property fmtid="{D5CDD505-2E9C-101B-9397-08002B2CF9AE}" pid="17" name="MSIP_Label_94480757-a570-4f64-84e7-c5b3ffe9d573_ActionId">
    <vt:lpwstr/>
  </property>
  <property fmtid="{D5CDD505-2E9C-101B-9397-08002B2CF9AE}" pid="18" name="MSIP_Label_94480757-a570-4f64-84e7-c5b3ffe9d573_ContentBits">
    <vt:lpwstr>2</vt:lpwstr>
  </property>
</Properties>
</file>