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6"/>
  </p:notesMasterIdLst>
  <p:handoutMasterIdLst>
    <p:handoutMasterId r:id="rId7"/>
  </p:handoutMasterIdLst>
  <p:sldIdLst>
    <p:sldId id="1210" r:id="rId5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5E00"/>
    <a:srgbClr val="AF5400"/>
    <a:srgbClr val="FF9900"/>
    <a:srgbClr val="00FF00"/>
    <a:srgbClr val="7AFF7A"/>
    <a:srgbClr val="00FFFF"/>
    <a:srgbClr val="00B0F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10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176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>
        <p:scale>
          <a:sx n="125" d="100"/>
          <a:sy n="125" d="100"/>
        </p:scale>
        <p:origin x="2052" y="-343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dirty="0"/>
              <a:t>Header</a:t>
            </a:r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E4A28-8FCA-4B67-B71F-4BF329E9D0A8}" type="datetimeFigureOut">
              <a:rPr lang="en-GB" smtClean="0"/>
              <a:t>20/04/2021</a:t>
            </a:fld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dirty="0"/>
              <a:t>Footer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56195-1E08-4783-B4AA-F0F0BB98C85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8775302"/>
      </p:ext>
    </p:extLst>
  </p:cSld>
  <p:clrMap bg1="dk1" tx1="lt1" bg2="dk2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/>
              <a:t>Header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EF99F-C35D-4FF2-845E-FCCC5818ED60}" type="datetimeFigureOut">
              <a:rPr lang="en-GB" smtClean="0"/>
              <a:t>20/04/2021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52863" y="843197"/>
            <a:ext cx="4152274" cy="3114206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34715" y="4197246"/>
            <a:ext cx="5988570" cy="426095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Footer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733B7-1873-49FD-B258-2C7BB301EF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245064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indent="-17621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1338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5963" indent="-174625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755469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82" hidden="1">
            <a:extLst>
              <a:ext uri="{FF2B5EF4-FFF2-40B4-BE49-F238E27FC236}">
                <a16:creationId xmlns:a16="http://schemas.microsoft.com/office/drawing/2014/main" id="{75CC86C9-A75F-4828-99A7-30A16A7FD5E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3" name="Objekt 82" hidden="1">
                        <a:extLst>
                          <a:ext uri="{FF2B5EF4-FFF2-40B4-BE49-F238E27FC236}">
                            <a16:creationId xmlns:a16="http://schemas.microsoft.com/office/drawing/2014/main" id="{75CC86C9-A75F-4828-99A7-30A16A7FD5E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noProof="1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8380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heme" Target="../theme/theme1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3.xml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6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think-cell Folie" r:id="rId7" imgW="399" imgH="399" progId="TCLayout.ActiveDocument.1">
                  <p:embed/>
                </p:oleObj>
              </mc:Choice>
              <mc:Fallback>
                <p:oleObj name="think-cell Folie" r:id="rId7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de-DE" noProof="1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6" name="Footer Placeholder 3"/>
          <p:cNvSpPr txBox="1">
            <a:spLocks/>
          </p:cNvSpPr>
          <p:nvPr/>
        </p:nvSpPr>
        <p:spPr>
          <a:xfrm>
            <a:off x="1378446" y="6471704"/>
            <a:ext cx="2782813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HS128 – </a:t>
            </a:r>
            <a:r>
              <a:rPr lang="en-US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CO2 Extraction for Fillers</a:t>
            </a:r>
            <a:r>
              <a:rPr lang="en-GB" dirty="0">
                <a:solidFill>
                  <a:srgbClr val="7F7F7F"/>
                </a:solidFill>
              </a:rPr>
              <a:t>, </a:t>
            </a:r>
            <a:fld id="{AF6A7A01-F0BB-4441-BAB9-3E7CB064C4A1}" type="datetime4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20 April 2021</a:t>
            </a:fld>
            <a:endParaRPr lang="en-GB" dirty="0">
              <a:solidFill>
                <a:srgbClr val="7F7F7F"/>
              </a:solidFill>
            </a:endParaRP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dirty="0">
                <a:solidFill>
                  <a:srgbClr val="7F7F7F"/>
                </a:solidFill>
              </a:rPr>
              <a:t>Page </a:t>
            </a:r>
            <a:fld id="{7873E190-40CF-412D-9604-1EFCEB1508B2}" type="slidenum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 dirty="0">
              <a:solidFill>
                <a:srgbClr val="7F7F7F"/>
              </a:solidFill>
            </a:endParaRPr>
          </a:p>
        </p:txBody>
      </p:sp>
      <p:grpSp>
        <p:nvGrpSpPr>
          <p:cNvPr id="88" name="Group 7"/>
          <p:cNvGrpSpPr>
            <a:grpSpLocks/>
          </p:cNvGrpSpPr>
          <p:nvPr/>
        </p:nvGrpSpPr>
        <p:grpSpPr bwMode="auto">
          <a:xfrm>
            <a:off x="7722394" y="6498640"/>
            <a:ext cx="921544" cy="252408"/>
            <a:chOff x="1005" y="1644"/>
            <a:chExt cx="3749" cy="1030"/>
          </a:xfrm>
        </p:grpSpPr>
        <p:sp>
          <p:nvSpPr>
            <p:cNvPr id="89" name="Freeform 8"/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0" name="Freeform 9"/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359 w 501"/>
                <a:gd name="T1" fmla="*/ 313 h 429"/>
                <a:gd name="T2" fmla="*/ 339 w 501"/>
                <a:gd name="T3" fmla="*/ 287 h 429"/>
                <a:gd name="T4" fmla="*/ 331 w 501"/>
                <a:gd name="T5" fmla="*/ 277 h 429"/>
                <a:gd name="T6" fmla="*/ 288 w 501"/>
                <a:gd name="T7" fmla="*/ 257 h 429"/>
                <a:gd name="T8" fmla="*/ 232 w 501"/>
                <a:gd name="T9" fmla="*/ 313 h 429"/>
                <a:gd name="T10" fmla="*/ 288 w 501"/>
                <a:gd name="T11" fmla="*/ 368 h 429"/>
                <a:gd name="T12" fmla="*/ 331 w 501"/>
                <a:gd name="T13" fmla="*/ 348 h 429"/>
                <a:gd name="T14" fmla="*/ 339 w 501"/>
                <a:gd name="T15" fmla="*/ 338 h 429"/>
                <a:gd name="T16" fmla="*/ 359 w 501"/>
                <a:gd name="T17" fmla="*/ 313 h 429"/>
                <a:gd name="T18" fmla="*/ 162 w 501"/>
                <a:gd name="T19" fmla="*/ 312 h 429"/>
                <a:gd name="T20" fmla="*/ 288 w 501"/>
                <a:gd name="T21" fmla="*/ 188 h 429"/>
                <a:gd name="T22" fmla="*/ 384 w 501"/>
                <a:gd name="T23" fmla="*/ 232 h 429"/>
                <a:gd name="T24" fmla="*/ 385 w 501"/>
                <a:gd name="T25" fmla="*/ 234 h 429"/>
                <a:gd name="T26" fmla="*/ 387 w 501"/>
                <a:gd name="T27" fmla="*/ 233 h 429"/>
                <a:gd name="T28" fmla="*/ 250 w 501"/>
                <a:gd name="T29" fmla="*/ 0 h 429"/>
                <a:gd name="T30" fmla="*/ 0 w 501"/>
                <a:gd name="T31" fmla="*/ 429 h 429"/>
                <a:gd name="T32" fmla="*/ 244 w 501"/>
                <a:gd name="T33" fmla="*/ 429 h 429"/>
                <a:gd name="T34" fmla="*/ 245 w 501"/>
                <a:gd name="T35" fmla="*/ 428 h 429"/>
                <a:gd name="T36" fmla="*/ 220 w 501"/>
                <a:gd name="T37" fmla="*/ 417 h 429"/>
                <a:gd name="T38" fmla="*/ 162 w 501"/>
                <a:gd name="T39" fmla="*/ 312 h 429"/>
                <a:gd name="T40" fmla="*/ 496 w 501"/>
                <a:gd name="T41" fmla="*/ 427 h 429"/>
                <a:gd name="T42" fmla="*/ 470 w 501"/>
                <a:gd name="T43" fmla="*/ 420 h 429"/>
                <a:gd name="T44" fmla="*/ 405 w 501"/>
                <a:gd name="T45" fmla="*/ 367 h 429"/>
                <a:gd name="T46" fmla="*/ 380 w 501"/>
                <a:gd name="T47" fmla="*/ 398 h 429"/>
                <a:gd name="T48" fmla="*/ 333 w 501"/>
                <a:gd name="T49" fmla="*/ 428 h 429"/>
                <a:gd name="T50" fmla="*/ 333 w 501"/>
                <a:gd name="T51" fmla="*/ 429 h 429"/>
                <a:gd name="T52" fmla="*/ 501 w 501"/>
                <a:gd name="T53" fmla="*/ 429 h 429"/>
                <a:gd name="T54" fmla="*/ 501 w 501"/>
                <a:gd name="T55" fmla="*/ 428 h 429"/>
                <a:gd name="T56" fmla="*/ 496 w 501"/>
                <a:gd name="T57" fmla="*/ 427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1" name="Freeform 10"/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171 w 937"/>
                <a:gd name="T1" fmla="*/ 136 h 326"/>
                <a:gd name="T2" fmla="*/ 78 w 937"/>
                <a:gd name="T3" fmla="*/ 89 h 326"/>
                <a:gd name="T4" fmla="*/ 125 w 937"/>
                <a:gd name="T5" fmla="*/ 53 h 326"/>
                <a:gd name="T6" fmla="*/ 186 w 937"/>
                <a:gd name="T7" fmla="*/ 100 h 326"/>
                <a:gd name="T8" fmla="*/ 253 w 937"/>
                <a:gd name="T9" fmla="*/ 100 h 326"/>
                <a:gd name="T10" fmla="*/ 128 w 937"/>
                <a:gd name="T11" fmla="*/ 0 h 326"/>
                <a:gd name="T12" fmla="*/ 12 w 937"/>
                <a:gd name="T13" fmla="*/ 94 h 326"/>
                <a:gd name="T14" fmla="*/ 104 w 937"/>
                <a:gd name="T15" fmla="*/ 183 h 326"/>
                <a:gd name="T16" fmla="*/ 197 w 937"/>
                <a:gd name="T17" fmla="*/ 234 h 326"/>
                <a:gd name="T18" fmla="*/ 136 w 937"/>
                <a:gd name="T19" fmla="*/ 273 h 326"/>
                <a:gd name="T20" fmla="*/ 67 w 937"/>
                <a:gd name="T21" fmla="*/ 215 h 326"/>
                <a:gd name="T22" fmla="*/ 1 w 937"/>
                <a:gd name="T23" fmla="*/ 215 h 326"/>
                <a:gd name="T24" fmla="*/ 134 w 937"/>
                <a:gd name="T25" fmla="*/ 326 h 326"/>
                <a:gd name="T26" fmla="*/ 263 w 937"/>
                <a:gd name="T27" fmla="*/ 226 h 326"/>
                <a:gd name="T28" fmla="*/ 171 w 937"/>
                <a:gd name="T29" fmla="*/ 136 h 326"/>
                <a:gd name="T30" fmla="*/ 541 w 937"/>
                <a:gd name="T31" fmla="*/ 121 h 326"/>
                <a:gd name="T32" fmla="*/ 541 w 937"/>
                <a:gd name="T33" fmla="*/ 121 h 326"/>
                <a:gd name="T34" fmla="*/ 473 w 937"/>
                <a:gd name="T35" fmla="*/ 87 h 326"/>
                <a:gd name="T36" fmla="*/ 374 w 937"/>
                <a:gd name="T37" fmla="*/ 204 h 326"/>
                <a:gd name="T38" fmla="*/ 475 w 937"/>
                <a:gd name="T39" fmla="*/ 325 h 326"/>
                <a:gd name="T40" fmla="*/ 543 w 937"/>
                <a:gd name="T41" fmla="*/ 290 h 326"/>
                <a:gd name="T42" fmla="*/ 544 w 937"/>
                <a:gd name="T43" fmla="*/ 290 h 326"/>
                <a:gd name="T44" fmla="*/ 544 w 937"/>
                <a:gd name="T45" fmla="*/ 319 h 326"/>
                <a:gd name="T46" fmla="*/ 603 w 937"/>
                <a:gd name="T47" fmla="*/ 319 h 326"/>
                <a:gd name="T48" fmla="*/ 603 w 937"/>
                <a:gd name="T49" fmla="*/ 8 h 326"/>
                <a:gd name="T50" fmla="*/ 541 w 937"/>
                <a:gd name="T51" fmla="*/ 8 h 326"/>
                <a:gd name="T52" fmla="*/ 541 w 937"/>
                <a:gd name="T53" fmla="*/ 121 h 326"/>
                <a:gd name="T54" fmla="*/ 490 w 937"/>
                <a:gd name="T55" fmla="*/ 278 h 326"/>
                <a:gd name="T56" fmla="*/ 436 w 937"/>
                <a:gd name="T57" fmla="*/ 206 h 326"/>
                <a:gd name="T58" fmla="*/ 490 w 937"/>
                <a:gd name="T59" fmla="*/ 134 h 326"/>
                <a:gd name="T60" fmla="*/ 543 w 937"/>
                <a:gd name="T61" fmla="*/ 205 h 326"/>
                <a:gd name="T62" fmla="*/ 490 w 937"/>
                <a:gd name="T63" fmla="*/ 278 h 326"/>
                <a:gd name="T64" fmla="*/ 741 w 937"/>
                <a:gd name="T65" fmla="*/ 87 h 326"/>
                <a:gd name="T66" fmla="*/ 626 w 937"/>
                <a:gd name="T67" fmla="*/ 206 h 326"/>
                <a:gd name="T68" fmla="*/ 741 w 937"/>
                <a:gd name="T69" fmla="*/ 325 h 326"/>
                <a:gd name="T70" fmla="*/ 846 w 937"/>
                <a:gd name="T71" fmla="*/ 249 h 326"/>
                <a:gd name="T72" fmla="*/ 792 w 937"/>
                <a:gd name="T73" fmla="*/ 249 h 326"/>
                <a:gd name="T74" fmla="*/ 743 w 937"/>
                <a:gd name="T75" fmla="*/ 278 h 326"/>
                <a:gd name="T76" fmla="*/ 687 w 937"/>
                <a:gd name="T77" fmla="*/ 221 h 326"/>
                <a:gd name="T78" fmla="*/ 850 w 937"/>
                <a:gd name="T79" fmla="*/ 221 h 326"/>
                <a:gd name="T80" fmla="*/ 741 w 937"/>
                <a:gd name="T81" fmla="*/ 87 h 326"/>
                <a:gd name="T82" fmla="*/ 687 w 937"/>
                <a:gd name="T83" fmla="*/ 182 h 326"/>
                <a:gd name="T84" fmla="*/ 739 w 937"/>
                <a:gd name="T85" fmla="*/ 134 h 326"/>
                <a:gd name="T86" fmla="*/ 788 w 937"/>
                <a:gd name="T87" fmla="*/ 182 h 326"/>
                <a:gd name="T88" fmla="*/ 687 w 937"/>
                <a:gd name="T89" fmla="*/ 182 h 326"/>
                <a:gd name="T90" fmla="*/ 875 w 937"/>
                <a:gd name="T91" fmla="*/ 319 h 326"/>
                <a:gd name="T92" fmla="*/ 937 w 937"/>
                <a:gd name="T93" fmla="*/ 319 h 326"/>
                <a:gd name="T94" fmla="*/ 937 w 937"/>
                <a:gd name="T95" fmla="*/ 8 h 326"/>
                <a:gd name="T96" fmla="*/ 875 w 937"/>
                <a:gd name="T97" fmla="*/ 8 h 326"/>
                <a:gd name="T98" fmla="*/ 875 w 937"/>
                <a:gd name="T99" fmla="*/ 319 h 326"/>
                <a:gd name="T100" fmla="*/ 286 w 937"/>
                <a:gd name="T101" fmla="*/ 319 h 326"/>
                <a:gd name="T102" fmla="*/ 348 w 937"/>
                <a:gd name="T103" fmla="*/ 319 h 326"/>
                <a:gd name="T104" fmla="*/ 348 w 937"/>
                <a:gd name="T105" fmla="*/ 93 h 326"/>
                <a:gd name="T106" fmla="*/ 286 w 937"/>
                <a:gd name="T107" fmla="*/ 93 h 326"/>
                <a:gd name="T108" fmla="*/ 286 w 937"/>
                <a:gd name="T109" fmla="*/ 319 h 326"/>
                <a:gd name="T110" fmla="*/ 286 w 937"/>
                <a:gd name="T111" fmla="*/ 59 h 326"/>
                <a:gd name="T112" fmla="*/ 348 w 937"/>
                <a:gd name="T113" fmla="*/ 59 h 326"/>
                <a:gd name="T114" fmla="*/ 348 w 937"/>
                <a:gd name="T115" fmla="*/ 8 h 326"/>
                <a:gd name="T116" fmla="*/ 286 w 937"/>
                <a:gd name="T117" fmla="*/ 8 h 326"/>
                <a:gd name="T118" fmla="*/ 286 w 937"/>
                <a:gd name="T119" fmla="*/ 5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</p:grpSp>
      <p:cxnSp>
        <p:nvCxnSpPr>
          <p:cNvPr id="49" name="Straight Connector 48"/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MSIPCMContentMarking" descr="{&quot;HashCode&quot;:238713050,&quot;Placement&quot;:&quot;Footer&quot;,&quot;Top&quot;:521.6203,&quot;Left&quot;:333.911743,&quot;SlideWidth&quot;:720,&quot;SlideHeight&quot;:540}">
            <a:extLst>
              <a:ext uri="{FF2B5EF4-FFF2-40B4-BE49-F238E27FC236}">
                <a16:creationId xmlns:a16="http://schemas.microsoft.com/office/drawing/2014/main" id="{2E57651D-1B28-4E6B-B281-A8FF6B087806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5"/>
    </p:custDataLst>
    <p:extLst>
      <p:ext uri="{BB962C8B-B14F-4D97-AF65-F5344CB8AC3E}">
        <p14:creationId xmlns:p14="http://schemas.microsoft.com/office/powerpoint/2010/main" val="4985149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4.png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kt 5" hidden="1">
            <a:extLst>
              <a:ext uri="{FF2B5EF4-FFF2-40B4-BE49-F238E27FC236}">
                <a16:creationId xmlns:a16="http://schemas.microsoft.com/office/drawing/2014/main" id="{FB384DDD-5930-4621-898E-AE137C4FC265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8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17410" name="Objekt 5" hidden="1">
                        <a:extLst>
                          <a:ext uri="{FF2B5EF4-FFF2-40B4-BE49-F238E27FC236}">
                            <a16:creationId xmlns:a16="http://schemas.microsoft.com/office/drawing/2014/main" id="{FB384DDD-5930-4621-898E-AE137C4FC26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0" name="Title 1">
            <a:extLst>
              <a:ext uri="{FF2B5EF4-FFF2-40B4-BE49-F238E27FC236}">
                <a16:creationId xmlns:a16="http://schemas.microsoft.com/office/drawing/2014/main" id="{CF5ABF23-44D1-405D-A032-CA28F67B1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0" y="334963"/>
            <a:ext cx="7993063" cy="492125"/>
          </a:xfrm>
        </p:spPr>
        <p:txBody>
          <a:bodyPr/>
          <a:lstStyle/>
          <a:p>
            <a:pPr eaLnBrk="1" hangingPunct="1">
              <a:defRPr/>
            </a:pPr>
            <a:r>
              <a:rPr lang="fr-FR" altLang="fr-FR" sz="3200" dirty="0" err="1"/>
              <a:t>Genau</a:t>
            </a:r>
            <a:r>
              <a:rPr lang="fr-FR" altLang="fr-FR" sz="3200" dirty="0"/>
              <a:t> die </a:t>
            </a:r>
            <a:r>
              <a:rPr lang="fr-FR" altLang="fr-FR" sz="3200" dirty="0" err="1"/>
              <a:t>richtige</a:t>
            </a:r>
            <a:r>
              <a:rPr lang="fr-FR" altLang="fr-FR" sz="3200" dirty="0"/>
              <a:t> </a:t>
            </a:r>
            <a:r>
              <a:rPr lang="fr-FR" altLang="fr-FR" sz="3200" dirty="0" err="1"/>
              <a:t>Klebstoffmenge</a:t>
            </a:r>
            <a:endParaRPr lang="fr-FR" altLang="fr-FR" sz="3200" dirty="0"/>
          </a:p>
        </p:txBody>
      </p:sp>
      <p:sp>
        <p:nvSpPr>
          <p:cNvPr id="17429" name="Text Placeholder 2">
            <a:extLst>
              <a:ext uri="{FF2B5EF4-FFF2-40B4-BE49-F238E27FC236}">
                <a16:creationId xmlns:a16="http://schemas.microsoft.com/office/drawing/2014/main" id="{731F7ABE-DC8D-4F05-9588-C3864E5F0E3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47700" y="1403875"/>
            <a:ext cx="7997825" cy="281675"/>
          </a:xfrm>
        </p:spPr>
        <p:txBody>
          <a:bodyPr/>
          <a:lstStyle/>
          <a:p>
            <a:r>
              <a:rPr lang="fr-FR" altLang="fr-FR" dirty="0" err="1">
                <a:solidFill>
                  <a:srgbClr val="000000"/>
                </a:solidFill>
              </a:rPr>
              <a:t>Gravierte</a:t>
            </a:r>
            <a:r>
              <a:rPr lang="fr-FR" altLang="fr-FR" dirty="0">
                <a:solidFill>
                  <a:srgbClr val="000000"/>
                </a:solidFill>
              </a:rPr>
              <a:t> </a:t>
            </a:r>
            <a:r>
              <a:rPr lang="fr-FR" altLang="fr-FR" dirty="0" err="1">
                <a:solidFill>
                  <a:srgbClr val="000000"/>
                </a:solidFill>
              </a:rPr>
              <a:t>Leimauftragsrolle</a:t>
            </a:r>
            <a:r>
              <a:rPr lang="fr-FR" altLang="fr-FR" dirty="0">
                <a:solidFill>
                  <a:srgbClr val="000000"/>
                </a:solidFill>
              </a:rPr>
              <a:t> - Pack "b"</a:t>
            </a:r>
          </a:p>
        </p:txBody>
      </p:sp>
      <p:sp>
        <p:nvSpPr>
          <p:cNvPr id="17430" name="BainBulletsConfiguration" hidden="1">
            <a:extLst>
              <a:ext uri="{FF2B5EF4-FFF2-40B4-BE49-F238E27FC236}">
                <a16:creationId xmlns:a16="http://schemas.microsoft.com/office/drawing/2014/main" id="{320E109D-AC9A-43ED-A112-2C232AEFDF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00" y="12700"/>
            <a:ext cx="0" cy="1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E64B00"/>
              </a:buClr>
            </a:pPr>
            <a:endParaRPr lang="en-US" altLang="fr-FR" sz="100">
              <a:solidFill>
                <a:srgbClr val="FFFFFF"/>
              </a:solidFill>
            </a:endParaRPr>
          </a:p>
        </p:txBody>
      </p:sp>
      <p:sp>
        <p:nvSpPr>
          <p:cNvPr id="17432" name="Text Placeholder 2">
            <a:extLst>
              <a:ext uri="{FF2B5EF4-FFF2-40B4-BE49-F238E27FC236}">
                <a16:creationId xmlns:a16="http://schemas.microsoft.com/office/drawing/2014/main" id="{E53E31EA-1FA2-4E2C-9E59-6420641052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5862638"/>
            <a:ext cx="7978775" cy="418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fr-FR" altLang="en-US" sz="800" dirty="0" err="1"/>
              <a:t>Nutzen</a:t>
            </a:r>
            <a:r>
              <a:rPr lang="fr-FR" altLang="en-US" sz="800" dirty="0"/>
              <a:t>: </a:t>
            </a:r>
            <a:r>
              <a:rPr lang="fr-FR" altLang="en-US" sz="800" dirty="0" err="1"/>
              <a:t>Effizienz</a:t>
            </a:r>
            <a:r>
              <a:rPr lang="fr-FR" altLang="en-US" sz="800" dirty="0"/>
              <a:t>, </a:t>
            </a:r>
            <a:r>
              <a:rPr lang="fr-FR" altLang="en-US" sz="800" dirty="0" err="1"/>
              <a:t>Wartung</a:t>
            </a:r>
            <a:r>
              <a:rPr lang="fr-FR" altLang="en-US" sz="800" dirty="0"/>
              <a:t>, </a:t>
            </a:r>
            <a:r>
              <a:rPr lang="fr-FR" altLang="en-US" sz="800" dirty="0" err="1"/>
              <a:t>Obsoleszenz</a:t>
            </a:r>
            <a:endParaRPr lang="fr-FR" altLang="en-US" sz="800" dirty="0"/>
          </a:p>
          <a:p>
            <a:pPr>
              <a:spcBef>
                <a:spcPct val="20000"/>
              </a:spcBef>
            </a:pPr>
            <a:r>
              <a:rPr lang="fr-FR" altLang="en-US" sz="800" dirty="0" err="1"/>
              <a:t>Ausstattung</a:t>
            </a:r>
            <a:r>
              <a:rPr lang="fr-FR" altLang="en-US" sz="800" dirty="0"/>
              <a:t>: </a:t>
            </a:r>
            <a:r>
              <a:rPr lang="fr-FR" altLang="en-US" sz="800" dirty="0" err="1"/>
              <a:t>Etikettierer</a:t>
            </a:r>
            <a:r>
              <a:rPr lang="fr-FR" altLang="en-US" sz="800" dirty="0"/>
              <a:t> </a:t>
            </a:r>
            <a:r>
              <a:rPr lang="it-IT" altLang="it-IT" sz="800" kern="0" dirty="0">
                <a:solidFill>
                  <a:srgbClr val="000000"/>
                </a:solidFill>
                <a:ea typeface="ＭＳ Ｐゴシック"/>
              </a:rPr>
              <a:t>F15 Evo, Rollquattro, Rollquattro Evo, Matrix, Sidel Super Combi, EvoDECO </a:t>
            </a:r>
          </a:p>
          <a:p>
            <a:pPr>
              <a:spcBef>
                <a:spcPct val="20000"/>
              </a:spcBef>
            </a:pPr>
            <a:r>
              <a:rPr lang="fr-FR" altLang="en-US" sz="800" dirty="0" err="1"/>
              <a:t>Katalog</a:t>
            </a:r>
            <a:r>
              <a:rPr lang="fr-FR" altLang="en-US" sz="800" dirty="0"/>
              <a:t>-Code: AA27b</a:t>
            </a:r>
          </a:p>
        </p:txBody>
      </p:sp>
      <p:grpSp>
        <p:nvGrpSpPr>
          <p:cNvPr id="15" name="Group 2">
            <a:extLst>
              <a:ext uri="{FF2B5EF4-FFF2-40B4-BE49-F238E27FC236}">
                <a16:creationId xmlns:a16="http://schemas.microsoft.com/office/drawing/2014/main" id="{6119E5C5-2941-4C1F-9900-32387F566849}"/>
              </a:ext>
            </a:extLst>
          </p:cNvPr>
          <p:cNvGrpSpPr>
            <a:grpSpLocks/>
          </p:cNvGrpSpPr>
          <p:nvPr/>
        </p:nvGrpSpPr>
        <p:grpSpPr bwMode="auto">
          <a:xfrm>
            <a:off x="635000" y="1685551"/>
            <a:ext cx="7991475" cy="4108100"/>
            <a:chOff x="650875" y="1906524"/>
            <a:chExt cx="7991475" cy="4042232"/>
          </a:xfrm>
        </p:grpSpPr>
        <p:sp>
          <p:nvSpPr>
            <p:cNvPr id="16" name="Rechteck 3">
              <a:extLst>
                <a:ext uri="{FF2B5EF4-FFF2-40B4-BE49-F238E27FC236}">
                  <a16:creationId xmlns:a16="http://schemas.microsoft.com/office/drawing/2014/main" id="{3EE6DE97-7DB2-4720-8806-DF0959BB7973}"/>
                </a:ext>
              </a:extLst>
            </p:cNvPr>
            <p:cNvSpPr/>
            <p:nvPr/>
          </p:nvSpPr>
          <p:spPr>
            <a:xfrm>
              <a:off x="650875" y="1906525"/>
              <a:ext cx="3889375" cy="376280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lvl="0" eaLnBrk="0" fontAlgn="base" hangingPunct="0">
                <a:spcBef>
                  <a:spcPts val="300"/>
                </a:spcBef>
                <a:spcAft>
                  <a:spcPct val="0"/>
                </a:spcAft>
                <a:buSzPct val="100000"/>
              </a:pPr>
              <a:r>
                <a:rPr lang="de-CH" altLang="fr-FR" sz="1400" b="1" dirty="0">
                  <a:solidFill>
                    <a:srgbClr val="FFFFFF"/>
                  </a:solidFill>
                  <a:latin typeface="Arial" charset="0"/>
                  <a:ea typeface="ＭＳ Ｐゴシック" pitchFamily="34" charset="-128"/>
                </a:rPr>
                <a:t>NUTZEN UND VORTEILE</a:t>
              </a:r>
            </a:p>
          </p:txBody>
        </p:sp>
        <p:sp>
          <p:nvSpPr>
            <p:cNvPr id="17" name="Rechteck 4">
              <a:extLst>
                <a:ext uri="{FF2B5EF4-FFF2-40B4-BE49-F238E27FC236}">
                  <a16:creationId xmlns:a16="http://schemas.microsoft.com/office/drawing/2014/main" id="{0DE4A51A-223C-4C14-A4F9-A1CEFC394F94}"/>
                </a:ext>
              </a:extLst>
            </p:cNvPr>
            <p:cNvSpPr>
              <a:spLocks/>
            </p:cNvSpPr>
            <p:nvPr/>
          </p:nvSpPr>
          <p:spPr>
            <a:xfrm>
              <a:off x="650875" y="2282805"/>
              <a:ext cx="3889375" cy="366595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/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E64B00"/>
                </a:buClr>
                <a:buSzTx/>
                <a:buFont typeface="Wingdings" charset="2"/>
                <a:buChar char="§"/>
                <a:tabLst/>
                <a:defRPr/>
              </a:pPr>
              <a:endParaRPr kumimoji="0" lang="en-US" alt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" name="Rechteck 11">
              <a:extLst>
                <a:ext uri="{FF2B5EF4-FFF2-40B4-BE49-F238E27FC236}">
                  <a16:creationId xmlns:a16="http://schemas.microsoft.com/office/drawing/2014/main" id="{36971F5C-5D3B-4D64-822F-7109D0B0BAA2}"/>
                </a:ext>
              </a:extLst>
            </p:cNvPr>
            <p:cNvSpPr/>
            <p:nvPr/>
          </p:nvSpPr>
          <p:spPr>
            <a:xfrm>
              <a:off x="4752975" y="1906524"/>
              <a:ext cx="3889375" cy="388983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marL="190500" indent="-190500">
                <a:spcBef>
                  <a:spcPts val="300"/>
                </a:spcBef>
                <a:spcAft>
                  <a:spcPts val="0"/>
                </a:spcAft>
                <a:buClr>
                  <a:schemeClr val="folHlink"/>
                </a:buClr>
                <a:defRPr/>
              </a:pPr>
              <a:r>
                <a:rPr lang="de-CH" altLang="de-DE" sz="1400" b="1" noProof="1">
                  <a:solidFill>
                    <a:schemeClr val="bg1"/>
                  </a:solidFill>
                </a:rPr>
                <a:t>BESCHREIBUNG</a:t>
              </a:r>
              <a:endParaRPr lang="de-DE" altLang="de-DE" sz="1400" dirty="0">
                <a:solidFill>
                  <a:schemeClr val="bg1"/>
                </a:solidFill>
                <a:cs typeface="Arial" charset="0"/>
              </a:endParaRPr>
            </a:p>
          </p:txBody>
        </p:sp>
        <p:sp>
          <p:nvSpPr>
            <p:cNvPr id="19" name="Rechteck 12">
              <a:extLst>
                <a:ext uri="{FF2B5EF4-FFF2-40B4-BE49-F238E27FC236}">
                  <a16:creationId xmlns:a16="http://schemas.microsoft.com/office/drawing/2014/main" id="{84938E20-1876-4C09-B61F-0F3FBB33BFAD}"/>
                </a:ext>
              </a:extLst>
            </p:cNvPr>
            <p:cNvSpPr>
              <a:spLocks/>
            </p:cNvSpPr>
            <p:nvPr/>
          </p:nvSpPr>
          <p:spPr>
            <a:xfrm>
              <a:off x="4752975" y="2295508"/>
              <a:ext cx="3889375" cy="36532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/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E64B00"/>
                </a:buClr>
                <a:buSzTx/>
                <a:buFont typeface="Wingdings" charset="2"/>
                <a:buChar char="§"/>
                <a:tabLst/>
                <a:defRPr/>
              </a:pPr>
              <a:endPara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 charset="-122"/>
                <a:cs typeface="+mn-cs"/>
              </a:endParaRPr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49BB1DC3-4527-4612-B1FC-B61F50458D62}"/>
              </a:ext>
            </a:extLst>
          </p:cNvPr>
          <p:cNvSpPr/>
          <p:nvPr/>
        </p:nvSpPr>
        <p:spPr>
          <a:xfrm>
            <a:off x="633412" y="2095327"/>
            <a:ext cx="3890963" cy="3651760"/>
          </a:xfrm>
          <a:prstGeom prst="rect">
            <a:avLst/>
          </a:prstGeom>
        </p:spPr>
        <p:txBody>
          <a:bodyPr wrap="square" lIns="72000" tIns="36000" rIns="72000" bIns="36000">
            <a:spAutoFit/>
          </a:bodyPr>
          <a:lstStyle/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de-DE" sz="1050" dirty="0">
                <a:solidFill>
                  <a:srgbClr val="000000"/>
                </a:solidFill>
              </a:rPr>
              <a:t>Sichern Sie die Produktion, indem Sie veraltete Komponenten (Chromwalzen werden nicht mehr hergestellt) durch Leimwalzen der neuesten Technologie ersetzen</a:t>
            </a:r>
          </a:p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de-DE" sz="1050" dirty="0">
                <a:solidFill>
                  <a:srgbClr val="000000"/>
                </a:solidFill>
              </a:rPr>
              <a:t>Verhindern Sie das Verspritzen von Klebstoff und Filamenten, die durch die Form von „Nischen“ garantiert werden.</a:t>
            </a:r>
          </a:p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de-DE" sz="1050" dirty="0">
                <a:solidFill>
                  <a:srgbClr val="000000"/>
                </a:solidFill>
              </a:rPr>
              <a:t>Sichern Sie die richtige Menge Klebstoff auf dem Etikett.</a:t>
            </a:r>
          </a:p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de-DE" sz="1050" dirty="0">
                <a:solidFill>
                  <a:srgbClr val="000000"/>
                </a:solidFill>
              </a:rPr>
              <a:t>Bessere Kontrolle der aufgetragenen Leimmenge: Wenn mehr Leim benötigt wird, reicht es aus, das Volumen der Nischen und die Fläche der Etikettenpads zu vergrößern.</a:t>
            </a:r>
          </a:p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de-DE" sz="1050" dirty="0">
                <a:solidFill>
                  <a:srgbClr val="000000"/>
                </a:solidFill>
              </a:rPr>
              <a:t>Reduzieren Sie Wartungskosten und </a:t>
            </a:r>
            <a:r>
              <a:rPr lang="de-DE" sz="1050" dirty="0" err="1">
                <a:solidFill>
                  <a:srgbClr val="000000"/>
                </a:solidFill>
              </a:rPr>
              <a:t>Maschinenstillstandszeiten</a:t>
            </a:r>
            <a:r>
              <a:rPr lang="de-DE" sz="1050" dirty="0">
                <a:solidFill>
                  <a:srgbClr val="000000"/>
                </a:solidFill>
              </a:rPr>
              <a:t>:</a:t>
            </a:r>
          </a:p>
          <a:p>
            <a:pPr marL="639763" lvl="1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de-DE" sz="1050" dirty="0">
                <a:solidFill>
                  <a:srgbClr val="000000"/>
                </a:solidFill>
              </a:rPr>
              <a:t>Der empfohlene Rollenwechsel beträgt 9000 Stunden bei der aktuellen Version und 36000 Stunden bei der neuen Version</a:t>
            </a:r>
          </a:p>
          <a:p>
            <a:pPr marL="639763" lvl="1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de-DE" sz="1050" dirty="0">
                <a:solidFill>
                  <a:srgbClr val="000000"/>
                </a:solidFill>
              </a:rPr>
              <a:t>Die Lebensdauer des </a:t>
            </a:r>
            <a:r>
              <a:rPr lang="de-DE" sz="1050" dirty="0" err="1">
                <a:solidFill>
                  <a:srgbClr val="000000"/>
                </a:solidFill>
              </a:rPr>
              <a:t>Scrappers</a:t>
            </a:r>
            <a:r>
              <a:rPr lang="de-DE" sz="1050" dirty="0">
                <a:solidFill>
                  <a:srgbClr val="000000"/>
                </a:solidFill>
              </a:rPr>
              <a:t> hat sich verdoppelt</a:t>
            </a:r>
          </a:p>
          <a:p>
            <a:pPr marL="639763" lvl="1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de-DE" sz="1050" dirty="0">
                <a:solidFill>
                  <a:srgbClr val="000000"/>
                </a:solidFill>
              </a:rPr>
              <a:t>Reduzierte Kosten für Ersatzteile (durchschnittlich -15%)</a:t>
            </a:r>
            <a:endParaRPr lang="en-GB" sz="1050" dirty="0">
              <a:solidFill>
                <a:srgbClr val="000000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CE06ACE-B856-443C-A1D0-EB6AFE2648D4}"/>
              </a:ext>
            </a:extLst>
          </p:cNvPr>
          <p:cNvSpPr/>
          <p:nvPr/>
        </p:nvSpPr>
        <p:spPr>
          <a:xfrm>
            <a:off x="4735512" y="2095326"/>
            <a:ext cx="3890963" cy="2140962"/>
          </a:xfrm>
          <a:prstGeom prst="rect">
            <a:avLst/>
          </a:prstGeom>
        </p:spPr>
        <p:txBody>
          <a:bodyPr wrap="square" lIns="72000" tIns="36000" rIns="72000" bIns="36000">
            <a:spAutoFit/>
          </a:bodyPr>
          <a:lstStyle/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de-DE" sz="1050" dirty="0">
                <a:solidFill>
                  <a:srgbClr val="000000"/>
                </a:solidFill>
              </a:rPr>
              <a:t>Da die vorhandene Leimwalzentechnologie veraltet ist, bietet Sidel eine neue Baugruppe an, um die richtige Leimmenge auf dem Etikett zu liefern:</a:t>
            </a:r>
          </a:p>
          <a:p>
            <a:pPr marL="639763" lvl="1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de-DE" sz="1050" dirty="0">
                <a:solidFill>
                  <a:srgbClr val="000000"/>
                </a:solidFill>
              </a:rPr>
              <a:t>Automatisch einstellbarer Klebestab mit integriertem </a:t>
            </a:r>
            <a:r>
              <a:rPr lang="de-DE" sz="1050" dirty="0" err="1">
                <a:solidFill>
                  <a:srgbClr val="000000"/>
                </a:solidFill>
              </a:rPr>
              <a:t>Abstreifersystem</a:t>
            </a:r>
            <a:endParaRPr lang="de-DE" sz="1050" dirty="0">
              <a:solidFill>
                <a:srgbClr val="000000"/>
              </a:solidFill>
            </a:endParaRPr>
          </a:p>
          <a:p>
            <a:pPr marL="639763" lvl="1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de-DE" sz="1050" dirty="0">
                <a:solidFill>
                  <a:srgbClr val="000000"/>
                </a:solidFill>
              </a:rPr>
              <a:t>Neues Konzept der Leimübertragung mit kontrollierter Temperatur  </a:t>
            </a:r>
          </a:p>
          <a:p>
            <a:pPr marL="639763" lvl="1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de-DE" sz="1050" dirty="0">
                <a:solidFill>
                  <a:srgbClr val="000000"/>
                </a:solidFill>
              </a:rPr>
              <a:t>Nischen mit einem Laserschneiden erstellt</a:t>
            </a:r>
          </a:p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de-DE" sz="1050" dirty="0">
                <a:solidFill>
                  <a:srgbClr val="000000"/>
                </a:solidFill>
              </a:rPr>
              <a:t>Die Packung besteht aus einer kompletten vormontierten Gruppe, die die neue Leimwalze und die erforderlichen Anpassungsteile enthält</a:t>
            </a:r>
            <a:endParaRPr lang="en-GB" sz="1050" dirty="0">
              <a:solidFill>
                <a:srgbClr val="000000"/>
              </a:solidFill>
            </a:endParaRPr>
          </a:p>
        </p:txBody>
      </p:sp>
      <p:pic>
        <p:nvPicPr>
          <p:cNvPr id="22" name="Immagine 14">
            <a:extLst>
              <a:ext uri="{FF2B5EF4-FFF2-40B4-BE49-F238E27FC236}">
                <a16:creationId xmlns:a16="http://schemas.microsoft.com/office/drawing/2014/main" id="{7191F744-D5B5-484D-9CEA-888B318D31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61" t="12022" r="24397" b="15417"/>
          <a:stretch>
            <a:fillRect/>
          </a:stretch>
        </p:blipFill>
        <p:spPr bwMode="auto">
          <a:xfrm>
            <a:off x="4871752" y="4271574"/>
            <a:ext cx="1148746" cy="1443598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Immagine 16">
            <a:extLst>
              <a:ext uri="{FF2B5EF4-FFF2-40B4-BE49-F238E27FC236}">
                <a16:creationId xmlns:a16="http://schemas.microsoft.com/office/drawing/2014/main" id="{C1748713-0967-468E-9539-990C25CF49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65" t="9238" r="33531" b="1913"/>
          <a:stretch>
            <a:fillRect/>
          </a:stretch>
        </p:blipFill>
        <p:spPr bwMode="auto">
          <a:xfrm>
            <a:off x="7826827" y="4226796"/>
            <a:ext cx="682173" cy="1488376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Immagine 15">
            <a:extLst>
              <a:ext uri="{FF2B5EF4-FFF2-40B4-BE49-F238E27FC236}">
                <a16:creationId xmlns:a16="http://schemas.microsoft.com/office/drawing/2014/main" id="{C652126B-D6CA-45DB-985D-81A327A0E2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13" t="13252" r="22504" b="15125"/>
          <a:stretch>
            <a:fillRect/>
          </a:stretch>
        </p:blipFill>
        <p:spPr bwMode="auto">
          <a:xfrm>
            <a:off x="6380435" y="4290815"/>
            <a:ext cx="1148746" cy="1414553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31773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3"/>
  <p:tag name="ARTICULATE_PROJECT_OPEN" val="0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2_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NewSidel_Template_4x3_v10_FINAL.potx" id="{6B388DF2-1B4D-4AB9-B9B5-FAFCF51DED0E}" vid="{83DBA8D9-CEC6-4E0F-89EE-7CD510D47F2C}"/>
    </a:ext>
  </a:extLst>
</a:theme>
</file>

<file path=ppt/theme/theme2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238E6399ADC743975B72739A574501" ma:contentTypeVersion="12" ma:contentTypeDescription="Create a new document." ma:contentTypeScope="" ma:versionID="7ff5b4ffbb848aab27ebb88706a84c13">
  <xsd:schema xmlns:xsd="http://www.w3.org/2001/XMLSchema" xmlns:xs="http://www.w3.org/2001/XMLSchema" xmlns:p="http://schemas.microsoft.com/office/2006/metadata/properties" xmlns:ns3="a43ef570-d230-47fc-9dce-81ae025d238e" xmlns:ns4="434e2f32-19b3-47cb-9d2c-18393d983ab8" targetNamespace="http://schemas.microsoft.com/office/2006/metadata/properties" ma:root="true" ma:fieldsID="958fc629428c9b11726ee5a1f2c4f5f6" ns3:_="" ns4:_="">
    <xsd:import namespace="a43ef570-d230-47fc-9dce-81ae025d238e"/>
    <xsd:import namespace="434e2f32-19b3-47cb-9d2c-18393d983ab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3ef570-d230-47fc-9dce-81ae025d23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4e2f32-19b3-47cb-9d2c-18393d983ab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C34F76F-28C2-4486-8E50-51DD11F1E0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3ef570-d230-47fc-9dce-81ae025d238e"/>
    <ds:schemaRef ds:uri="434e2f32-19b3-47cb-9d2c-18393d983ab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E27CFCB-7538-47A0-8A0C-B9477166544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29FD6B-2A8E-45F5-8549-1812974F33C0}">
  <ds:schemaRefs>
    <ds:schemaRef ds:uri="http://www.w3.org/XML/1998/namespace"/>
    <ds:schemaRef ds:uri="http://schemas.openxmlformats.org/package/2006/metadata/core-properties"/>
    <ds:schemaRef ds:uri="434e2f32-19b3-47cb-9d2c-18393d983ab8"/>
    <ds:schemaRef ds:uri="http://purl.org/dc/elements/1.1/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a43ef570-d230-47fc-9dce-81ae025d238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EN-modele</Template>
  <TotalTime>1342</TotalTime>
  <Words>222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ＭＳ Ｐゴシック</vt:lpstr>
      <vt:lpstr>宋体</vt:lpstr>
      <vt:lpstr>Arial</vt:lpstr>
      <vt:lpstr>Wingdings</vt:lpstr>
      <vt:lpstr>2_NewSidel_Template_4x3_with add layouts</vt:lpstr>
      <vt:lpstr>think-cell Folie</vt:lpstr>
      <vt:lpstr>Genau die richtige Klebstoffmenge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an example  of a presentation title</dc:title>
  <dc:creator>Claudio POMO</dc:creator>
  <cp:lastModifiedBy>Sorega, Dan</cp:lastModifiedBy>
  <cp:revision>99</cp:revision>
  <dcterms:created xsi:type="dcterms:W3CDTF">2018-02-10T17:04:39Z</dcterms:created>
  <dcterms:modified xsi:type="dcterms:W3CDTF">2021-04-20T13:08:24Z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1F47552F-2D7C-4099-8EF3-419AFDBA81FA</vt:lpwstr>
  </property>
  <property fmtid="{D5CDD505-2E9C-101B-9397-08002B2CF9AE}" pid="3" name="ArticulatePath">
    <vt:lpwstr>Sidel_Template_4x3_opt</vt:lpwstr>
  </property>
  <property fmtid="{D5CDD505-2E9C-101B-9397-08002B2CF9AE}" pid="4" name="MSIP_Label_e35bb0a3-90cf-41a8-939e-500b35438edf_Enabled">
    <vt:lpwstr>True</vt:lpwstr>
  </property>
  <property fmtid="{D5CDD505-2E9C-101B-9397-08002B2CF9AE}" pid="5" name="MSIP_Label_e35bb0a3-90cf-41a8-939e-500b35438edf_SiteId">
    <vt:lpwstr>2390cbd1-e663-4321-bc93-ba298637ce52</vt:lpwstr>
  </property>
  <property fmtid="{D5CDD505-2E9C-101B-9397-08002B2CF9AE}" pid="6" name="MSIP_Label_e35bb0a3-90cf-41a8-939e-500b35438edf_Owner">
    <vt:lpwstr>107200@sidel.com</vt:lpwstr>
  </property>
  <property fmtid="{D5CDD505-2E9C-101B-9397-08002B2CF9AE}" pid="7" name="MSIP_Label_e35bb0a3-90cf-41a8-939e-500b35438edf_SetDate">
    <vt:lpwstr>2017-09-26T14:43:53.5499116+02:00</vt:lpwstr>
  </property>
  <property fmtid="{D5CDD505-2E9C-101B-9397-08002B2CF9AE}" pid="8" name="MSIP_Label_e35bb0a3-90cf-41a8-939e-500b35438edf_Name">
    <vt:lpwstr>Sidel-Confidential</vt:lpwstr>
  </property>
  <property fmtid="{D5CDD505-2E9C-101B-9397-08002B2CF9AE}" pid="9" name="MSIP_Label_e35bb0a3-90cf-41a8-939e-500b35438edf_Application">
    <vt:lpwstr>Microsoft Azure Information Protection</vt:lpwstr>
  </property>
  <property fmtid="{D5CDD505-2E9C-101B-9397-08002B2CF9AE}" pid="10" name="MSIP_Label_e35bb0a3-90cf-41a8-939e-500b35438edf_Extended_MSFT_Method">
    <vt:lpwstr>Automatic</vt:lpwstr>
  </property>
  <property fmtid="{D5CDD505-2E9C-101B-9397-08002B2CF9AE}" pid="11" name="ContentTypeId">
    <vt:lpwstr>0x01010093238E6399ADC743975B72739A574501</vt:lpwstr>
  </property>
  <property fmtid="{D5CDD505-2E9C-101B-9397-08002B2CF9AE}" pid="12" name="MSIP_Label_94480757-a570-4f64-84e7-c5b3ffe9d573_Enabled">
    <vt:lpwstr>true</vt:lpwstr>
  </property>
  <property fmtid="{D5CDD505-2E9C-101B-9397-08002B2CF9AE}" pid="13" name="MSIP_Label_94480757-a570-4f64-84e7-c5b3ffe9d573_SetDate">
    <vt:lpwstr>2021-04-20T13:08:24Z</vt:lpwstr>
  </property>
  <property fmtid="{D5CDD505-2E9C-101B-9397-08002B2CF9AE}" pid="14" name="MSIP_Label_94480757-a570-4f64-84e7-c5b3ffe9d573_Method">
    <vt:lpwstr>Standard</vt:lpwstr>
  </property>
  <property fmtid="{D5CDD505-2E9C-101B-9397-08002B2CF9AE}" pid="15" name="MSIP_Label_94480757-a570-4f64-84e7-c5b3ffe9d573_Name">
    <vt:lpwstr>General</vt:lpwstr>
  </property>
  <property fmtid="{D5CDD505-2E9C-101B-9397-08002B2CF9AE}" pid="16" name="MSIP_Label_94480757-a570-4f64-84e7-c5b3ffe9d573_SiteId">
    <vt:lpwstr>2390cbd1-e663-4321-bc93-ba298637ce52</vt:lpwstr>
  </property>
  <property fmtid="{D5CDD505-2E9C-101B-9397-08002B2CF9AE}" pid="17" name="MSIP_Label_94480757-a570-4f64-84e7-c5b3ffe9d573_ActionId">
    <vt:lpwstr/>
  </property>
  <property fmtid="{D5CDD505-2E9C-101B-9397-08002B2CF9AE}" pid="18" name="MSIP_Label_94480757-a570-4f64-84e7-c5b3ffe9d573_ContentBits">
    <vt:lpwstr>2</vt:lpwstr>
  </property>
</Properties>
</file>