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1207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5546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2782813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HS128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CO2 Extraction for Fillers</a:t>
            </a:r>
            <a:r>
              <a:rPr lang="en-GB" dirty="0">
                <a:solidFill>
                  <a:srgbClr val="7F7F7F"/>
                </a:solidFill>
              </a:rPr>
              <a:t>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 April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2E57651D-1B28-4E6B-B281-A8FF6B08780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49851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2">
            <a:extLst>
              <a:ext uri="{FF2B5EF4-FFF2-40B4-BE49-F238E27FC236}">
                <a16:creationId xmlns:a16="http://schemas.microsoft.com/office/drawing/2014/main" id="{6AEE2C1B-A281-4B0F-AF09-BE0BE3EB4805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1685551"/>
            <a:ext cx="7991475" cy="4041776"/>
            <a:chOff x="650875" y="1906524"/>
            <a:chExt cx="7991475" cy="4042232"/>
          </a:xfrm>
        </p:grpSpPr>
        <p:sp>
          <p:nvSpPr>
            <p:cNvPr id="53" name="Rechteck 3">
              <a:extLst>
                <a:ext uri="{FF2B5EF4-FFF2-40B4-BE49-F238E27FC236}">
                  <a16:creationId xmlns:a16="http://schemas.microsoft.com/office/drawing/2014/main" id="{A11F3E61-6C63-4770-B3CD-551E82BCFA20}"/>
                </a:ext>
              </a:extLst>
            </p:cNvPr>
            <p:cNvSpPr/>
            <p:nvPr/>
          </p:nvSpPr>
          <p:spPr>
            <a:xfrm>
              <a:off x="650875" y="1906525"/>
              <a:ext cx="3889375" cy="37628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55" name="Rechteck 4">
              <a:extLst>
                <a:ext uri="{FF2B5EF4-FFF2-40B4-BE49-F238E27FC236}">
                  <a16:creationId xmlns:a16="http://schemas.microsoft.com/office/drawing/2014/main" id="{26FC50B7-4888-44EB-85D8-850FF310BC86}"/>
                </a:ext>
              </a:extLst>
            </p:cNvPr>
            <p:cNvSpPr>
              <a:spLocks/>
            </p:cNvSpPr>
            <p:nvPr/>
          </p:nvSpPr>
          <p:spPr>
            <a:xfrm>
              <a:off x="650875" y="2282805"/>
              <a:ext cx="3889375" cy="3665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" name="Rechteck 11">
              <a:extLst>
                <a:ext uri="{FF2B5EF4-FFF2-40B4-BE49-F238E27FC236}">
                  <a16:creationId xmlns:a16="http://schemas.microsoft.com/office/drawing/2014/main" id="{0FC4A2DB-8721-46D3-99E4-364704E71370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lvl="0" indent="-190500" fontAlgn="base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  <a:cs typeface="Arial" charset="0"/>
                </a:rPr>
                <a:t>DESCRIPTION</a:t>
              </a:r>
              <a:endParaRPr lang="en-GB" altLang="de-DE" sz="140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8" name="Rechteck 12">
              <a:extLst>
                <a:ext uri="{FF2B5EF4-FFF2-40B4-BE49-F238E27FC236}">
                  <a16:creationId xmlns:a16="http://schemas.microsoft.com/office/drawing/2014/main" id="{31FDC95D-9250-4C3C-B9BE-EC34F446E82E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8077200" cy="984885"/>
          </a:xfrm>
        </p:spPr>
        <p:txBody>
          <a:bodyPr/>
          <a:lstStyle/>
          <a:p>
            <a:r>
              <a:rPr lang="fr-FR" altLang="fr-FR" sz="3200" dirty="0"/>
              <a:t>Secure the right glue </a:t>
            </a:r>
            <a:r>
              <a:rPr lang="fr-FR" altLang="fr-FR" sz="3200" dirty="0" err="1"/>
              <a:t>quantity</a:t>
            </a:r>
            <a:r>
              <a:rPr lang="fr-FR" altLang="fr-FR" sz="3200" dirty="0"/>
              <a:t> on </a:t>
            </a:r>
            <a:r>
              <a:rPr lang="fr-FR" altLang="fr-FR" sz="3200" dirty="0" err="1"/>
              <a:t>each</a:t>
            </a:r>
            <a:r>
              <a:rPr lang="fr-FR" altLang="fr-FR" sz="3200" dirty="0"/>
              <a:t> label</a:t>
            </a:r>
            <a:endParaRPr lang="en-GB" altLang="fr-FR" sz="3200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38174" y="1393911"/>
            <a:ext cx="7997825" cy="307975"/>
          </a:xfrm>
        </p:spPr>
        <p:txBody>
          <a:bodyPr/>
          <a:lstStyle/>
          <a:p>
            <a:r>
              <a:rPr lang="en-US" altLang="fr-FR" dirty="0"/>
              <a:t>Engraved Glue Roller - pack “b”</a:t>
            </a:r>
            <a:endParaRPr lang="fr-FR" altLang="fr-FR" dirty="0"/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47700" y="5826110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Aft>
                <a:spcPct val="0"/>
              </a:spcAft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Value: </a:t>
            </a:r>
            <a:r>
              <a:rPr lang="en-GB" altLang="it-IT" sz="800" kern="0" dirty="0">
                <a:solidFill>
                  <a:srgbClr val="000000"/>
                </a:solidFill>
                <a:ea typeface="ＭＳ Ｐゴシック"/>
              </a:rPr>
              <a:t>Efficiency, Maintenance, Obsolescence</a:t>
            </a:r>
            <a:endParaRPr kumimoji="0" lang="en-GB" altLang="fr-F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lvl="0" fontAlgn="base">
              <a:spcAft>
                <a:spcPct val="0"/>
              </a:spcAft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Equipment:</a:t>
            </a:r>
            <a:r>
              <a:rPr kumimoji="0" lang="en-US" alt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n-cs"/>
              </a:rPr>
              <a:t> </a:t>
            </a:r>
            <a:r>
              <a:rPr kumimoji="0" lang="en-US" altLang="it-IT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n-cs"/>
              </a:rPr>
              <a:t>Labellers</a:t>
            </a:r>
            <a:r>
              <a:rPr kumimoji="0" lang="en-US" alt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n-cs"/>
              </a:rPr>
              <a:t> 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F15 Evo, </a:t>
            </a:r>
            <a:r>
              <a:rPr lang="it-IT" altLang="it-IT" sz="800" kern="0" dirty="0" err="1">
                <a:solidFill>
                  <a:srgbClr val="000000"/>
                </a:solidFill>
                <a:ea typeface="ＭＳ Ｐゴシック"/>
              </a:rPr>
              <a:t>Rollquattro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, </a:t>
            </a:r>
            <a:r>
              <a:rPr lang="it-IT" altLang="it-IT" sz="800" kern="0" dirty="0" err="1">
                <a:solidFill>
                  <a:srgbClr val="000000"/>
                </a:solidFill>
                <a:ea typeface="ＭＳ Ｐゴシック"/>
              </a:rPr>
              <a:t>Rollquattro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 Evo, Matrix, Sidel Super Combi, </a:t>
            </a:r>
            <a:r>
              <a:rPr lang="it-IT" altLang="it-IT" sz="800" kern="0" dirty="0" err="1">
                <a:solidFill>
                  <a:srgbClr val="000000"/>
                </a:solidFill>
                <a:ea typeface="ＭＳ Ｐゴシック"/>
              </a:rPr>
              <a:t>EvoDECO</a:t>
            </a:r>
            <a:r>
              <a:rPr kumimoji="0" lang="en-US" alt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n-cs"/>
              </a:rPr>
              <a:t> </a:t>
            </a:r>
            <a:endParaRPr kumimoji="0" lang="en-US" altLang="it-IT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Catalogue code: AA27b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3412" y="2095327"/>
            <a:ext cx="3890963" cy="3145083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Secure production by replacing obsolete components (chromium rollers not manufactured any more) with latest technology glue roller 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Prevent glue splashing and filaments guaranteed by “niches” shape;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Secure the proper quantity of glue applied on the label;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Better control of quantity of glue applied: if more glue is needed it is enough to  increase the niches’ volume and the label pads’ area;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Reduce maintenance costs and machine downtime: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recommended roller replacement go by 9000 h with actual version  to 36000h with new version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Scrapper Life time doubled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sz="1100" dirty="0">
                <a:solidFill>
                  <a:srgbClr val="000000"/>
                </a:solidFill>
              </a:rPr>
              <a:t>Reduced cost of replacement parts ( on average -15%)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37100" y="2133258"/>
            <a:ext cx="3823487" cy="2256378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lvl="0" algn="just" eaLnBrk="0" hangingPunct="0">
              <a:spcBef>
                <a:spcPct val="45000"/>
              </a:spcBef>
              <a:buClr>
                <a:srgbClr val="E64B00"/>
              </a:buClr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Being the existing glue roller technology obsolete, Sidel provides an new assembly to deliver the right glue quantity on label:</a:t>
            </a:r>
          </a:p>
          <a:p>
            <a:pPr marL="639763" lvl="1" indent="-182563" algn="just" eaLnBrk="0" hangingPunct="0"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Auto-adjustable glue bar with an integrated scraper system</a:t>
            </a:r>
          </a:p>
          <a:p>
            <a:pPr marL="639763" lvl="1" indent="-182563" algn="just" eaLnBrk="0" hangingPunct="0"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New concept of glue transfer with controlled temperature     </a:t>
            </a:r>
          </a:p>
          <a:p>
            <a:pPr marL="639763" lvl="1" indent="-182563" algn="just" eaLnBrk="0" hangingPunct="0"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GB" altLang="it-IT" sz="1100" dirty="0">
                <a:solidFill>
                  <a:srgbClr val="000000"/>
                </a:solidFill>
              </a:rPr>
              <a:t>Niches created with a laser cutting</a:t>
            </a:r>
          </a:p>
          <a:p>
            <a:pPr>
              <a:spcBef>
                <a:spcPct val="45000"/>
              </a:spcBef>
              <a:buSzPct val="70000"/>
              <a:defRPr/>
            </a:pPr>
            <a:r>
              <a:rPr lang="en-GB" altLang="it-IT" sz="1100" dirty="0">
                <a:ea typeface="ＭＳ Ｐゴシック" panose="020B0600070205080204" pitchFamily="34" charset="-128"/>
              </a:rPr>
              <a:t>The pack consist of  a complete pre-assembled group containing the new glue roller and the necessary adaptation  parts</a:t>
            </a:r>
          </a:p>
          <a:p>
            <a:pPr marL="639763" lvl="1" indent="-182563" algn="just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GB" altLang="it-IT" sz="1100" dirty="0">
              <a:solidFill>
                <a:srgbClr val="000000"/>
              </a:solidFill>
            </a:endParaRPr>
          </a:p>
        </p:txBody>
      </p:sp>
      <p:pic>
        <p:nvPicPr>
          <p:cNvPr id="50" name="Immagine 14">
            <a:extLst>
              <a:ext uri="{FF2B5EF4-FFF2-40B4-BE49-F238E27FC236}">
                <a16:creationId xmlns:a16="http://schemas.microsoft.com/office/drawing/2014/main" id="{8C352698-F4EE-43B9-9C7F-DCD422BCD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1" t="12022" r="24397" b="15417"/>
          <a:stretch>
            <a:fillRect/>
          </a:stretch>
        </p:blipFill>
        <p:spPr bwMode="auto">
          <a:xfrm>
            <a:off x="4784332" y="4132094"/>
            <a:ext cx="1225607" cy="15401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Immagine 16">
            <a:extLst>
              <a:ext uri="{FF2B5EF4-FFF2-40B4-BE49-F238E27FC236}">
                <a16:creationId xmlns:a16="http://schemas.microsoft.com/office/drawing/2014/main" id="{46735B16-401F-4E23-987E-4CC3EF728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5" t="9238" r="33531" b="1913"/>
          <a:stretch>
            <a:fillRect/>
          </a:stretch>
        </p:blipFill>
        <p:spPr bwMode="auto">
          <a:xfrm>
            <a:off x="7739407" y="4084320"/>
            <a:ext cx="727817" cy="158796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Immagine 15">
            <a:extLst>
              <a:ext uri="{FF2B5EF4-FFF2-40B4-BE49-F238E27FC236}">
                <a16:creationId xmlns:a16="http://schemas.microsoft.com/office/drawing/2014/main" id="{54C360FB-58EC-4C37-AF4F-B36ACE29B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3" t="13252" r="22504" b="15125"/>
          <a:stretch>
            <a:fillRect/>
          </a:stretch>
        </p:blipFill>
        <p:spPr bwMode="auto">
          <a:xfrm>
            <a:off x="6293015" y="4153279"/>
            <a:ext cx="1225607" cy="15091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5076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238E6399ADC743975B72739A574501" ma:contentTypeVersion="12" ma:contentTypeDescription="Create a new document." ma:contentTypeScope="" ma:versionID="7ff5b4ffbb848aab27ebb88706a84c13">
  <xsd:schema xmlns:xsd="http://www.w3.org/2001/XMLSchema" xmlns:xs="http://www.w3.org/2001/XMLSchema" xmlns:p="http://schemas.microsoft.com/office/2006/metadata/properties" xmlns:ns3="a43ef570-d230-47fc-9dce-81ae025d238e" xmlns:ns4="434e2f32-19b3-47cb-9d2c-18393d983ab8" targetNamespace="http://schemas.microsoft.com/office/2006/metadata/properties" ma:root="true" ma:fieldsID="958fc629428c9b11726ee5a1f2c4f5f6" ns3:_="" ns4:_="">
    <xsd:import namespace="a43ef570-d230-47fc-9dce-81ae025d238e"/>
    <xsd:import namespace="434e2f32-19b3-47cb-9d2c-18393d983a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f570-d230-47fc-9dce-81ae025d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e2f32-19b3-47cb-9d2c-18393d983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4F76F-28C2-4486-8E50-51DD11F1E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f570-d230-47fc-9dce-81ae025d238e"/>
    <ds:schemaRef ds:uri="434e2f32-19b3-47cb-9d2c-18393d983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27CFCB-7538-47A0-8A0C-B947716654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9FD6B-2A8E-45F5-8549-1812974F33C0}">
  <ds:schemaRefs>
    <ds:schemaRef ds:uri="http://purl.org/dc/elements/1.1/"/>
    <ds:schemaRef ds:uri="http://www.w3.org/XML/1998/namespace"/>
    <ds:schemaRef ds:uri="434e2f32-19b3-47cb-9d2c-18393d983ab8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a43ef570-d230-47fc-9dce-81ae025d238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1342</TotalTime>
  <Words>219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ＭＳ Ｐゴシック</vt:lpstr>
      <vt:lpstr>宋体</vt:lpstr>
      <vt:lpstr>Arial</vt:lpstr>
      <vt:lpstr>Wingdings</vt:lpstr>
      <vt:lpstr>2_NewSidel_Template_4x3_with add layouts</vt:lpstr>
      <vt:lpstr>think-cell Folie</vt:lpstr>
      <vt:lpstr>Secure the right glue quantity on each label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Claudio POMO</dc:creator>
  <cp:lastModifiedBy>Sorega, Dan</cp:lastModifiedBy>
  <cp:revision>96</cp:revision>
  <dcterms:created xsi:type="dcterms:W3CDTF">2018-02-10T17:04:39Z</dcterms:created>
  <dcterms:modified xsi:type="dcterms:W3CDTF">2021-04-20T13:08:05Z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ContentTypeId">
    <vt:lpwstr>0x01010093238E6399ADC743975B72739A574501</vt:lpwstr>
  </property>
  <property fmtid="{D5CDD505-2E9C-101B-9397-08002B2CF9AE}" pid="12" name="MSIP_Label_94480757-a570-4f64-84e7-c5b3ffe9d573_Enabled">
    <vt:lpwstr>true</vt:lpwstr>
  </property>
  <property fmtid="{D5CDD505-2E9C-101B-9397-08002B2CF9AE}" pid="13" name="MSIP_Label_94480757-a570-4f64-84e7-c5b3ffe9d573_SetDate">
    <vt:lpwstr>2021-04-20T13:08:05Z</vt:lpwstr>
  </property>
  <property fmtid="{D5CDD505-2E9C-101B-9397-08002B2CF9AE}" pid="14" name="MSIP_Label_94480757-a570-4f64-84e7-c5b3ffe9d573_Method">
    <vt:lpwstr>Standard</vt:lpwstr>
  </property>
  <property fmtid="{D5CDD505-2E9C-101B-9397-08002B2CF9AE}" pid="15" name="MSIP_Label_94480757-a570-4f64-84e7-c5b3ffe9d573_Name">
    <vt:lpwstr>General</vt:lpwstr>
  </property>
  <property fmtid="{D5CDD505-2E9C-101B-9397-08002B2CF9AE}" pid="16" name="MSIP_Label_94480757-a570-4f64-84e7-c5b3ffe9d573_SiteId">
    <vt:lpwstr>2390cbd1-e663-4321-bc93-ba298637ce52</vt:lpwstr>
  </property>
  <property fmtid="{D5CDD505-2E9C-101B-9397-08002B2CF9AE}" pid="17" name="MSIP_Label_94480757-a570-4f64-84e7-c5b3ffe9d573_ActionId">
    <vt:lpwstr/>
  </property>
  <property fmtid="{D5CDD505-2E9C-101B-9397-08002B2CF9AE}" pid="18" name="MSIP_Label_94480757-a570-4f64-84e7-c5b3ffe9d573_ContentBits">
    <vt:lpwstr>2</vt:lpwstr>
  </property>
</Properties>
</file>