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notesMasterIdLst>
    <p:notesMasterId r:id="rId6"/>
  </p:notesMasterIdLst>
  <p:handoutMasterIdLst>
    <p:handoutMasterId r:id="rId7"/>
  </p:handoutMasterIdLst>
  <p:sldIdLst>
    <p:sldId id="370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902" y="-2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01/07/2019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01/07/2019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9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7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52633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AA028 – Cardan Joint Cutting Unit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01 July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a5e34b6280055be219d12ffa" descr="{&quot;HashCode&quot;:-1488328267,&quot;Placement&quot;:&quot;Footer&quot;,&quot;Top&quot;:521.6203,&quot;Left&quot;:333.911743,&quot;SlideWidth&quot;:720,&quot;SlideHeight&quot;:540}"/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it-IT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emf"/><Relationship Id="rId10" Type="http://schemas.openxmlformats.org/officeDocument/2006/relationships/image" Target="../media/image11.jpe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NUTZEN UND VORTEILE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BESCHREIBUNG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/>
              <a:t>Verringerte Wartungskosten 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39180"/>
            <a:ext cx="7997825" cy="307975"/>
          </a:xfrm>
        </p:spPr>
        <p:txBody>
          <a:bodyPr/>
          <a:lstStyle/>
          <a:p>
            <a:r>
              <a:rPr lang="de-DE"/>
              <a:t>Schneidemodul neue Kupplung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de-DE" sz="800">
                <a:solidFill>
                  <a:srgbClr val="000000"/>
                </a:solidFill>
              </a:rPr>
              <a:t>Nutzen: Wartung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 </a:t>
            </a:r>
            <a:r>
              <a:rPr lang="de-DE" sz="800"/>
              <a:t>Etikettierer Rollquattro Evolution F25E und F35E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 </a:t>
            </a:r>
            <a:r>
              <a:rPr lang="de-DE" sz="800">
                <a:solidFill>
                  <a:srgbClr val="000000"/>
                </a:solidFill>
              </a:rPr>
              <a:t>AA28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2188264"/>
            <a:ext cx="3816000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>
                <a:solidFill>
                  <a:srgbClr val="000000"/>
                </a:solidFill>
              </a:rPr>
              <a:t>Verschleißfreie Komponente, daher sind zur Wartung nur Kontrollen (hinsichtlich Schmierung) notwendig;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>
                <a:solidFill>
                  <a:srgbClr val="000000"/>
                </a:solidFill>
              </a:rPr>
              <a:t>Geringere Wartungszeiten und -kosten;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>
                <a:solidFill>
                  <a:srgbClr val="000000"/>
                </a:solidFill>
              </a:rPr>
              <a:t>Vereinfachte Wartungsverfahren;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>
                <a:solidFill>
                  <a:srgbClr val="000000"/>
                </a:solidFill>
              </a:rPr>
              <a:t>Verringerte Maschinenstillstandszeiten;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>
                <a:solidFill>
                  <a:srgbClr val="000000"/>
                </a:solidFill>
              </a:rPr>
              <a:t>Mehr Effizienz (haltbarere Komponente, die eine präzisere Steuerung ermöglicht).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188263"/>
            <a:ext cx="3816000" cy="2030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Die Oldham-Kupplung im Schneidemodul ermöglicht die Bewegung der Schneidrolle über den Treibriemen und ermöglicht gleichzeitig die Schneidzeitsteuerung gemäß dem Etikettenformat.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Mit dieser Aufrüstung wird die Oldham-Kupplung durch die Kardangelenkkupplung ersetzt: diese neue Komponente ist verschleißfrei und ermöglicht daher geringere Wartungszeiten und -kosten (sie macht die normale Wartung völlig überflüssig) und verringerte </a:t>
            </a:r>
            <a:r>
              <a:rPr lang="de-DE" sz="1100" dirty="0" err="1">
                <a:solidFill>
                  <a:srgbClr val="000000"/>
                </a:solidFill>
              </a:rPr>
              <a:t>Maschinenstillstandszeiten</a:t>
            </a:r>
            <a:r>
              <a:rPr lang="de-DE" sz="1100" dirty="0">
                <a:solidFill>
                  <a:srgbClr val="000000"/>
                </a:solidFill>
              </a:rPr>
              <a:t>. Diese neue Kupplung garantiert eine präzisere und </a:t>
            </a:r>
            <a:r>
              <a:rPr lang="de-DE" sz="1100" dirty="0" err="1">
                <a:solidFill>
                  <a:srgbClr val="000000"/>
                </a:solidFill>
              </a:rPr>
              <a:t>kontrolliertere</a:t>
            </a:r>
            <a:r>
              <a:rPr lang="de-DE" sz="1100" dirty="0">
                <a:solidFill>
                  <a:srgbClr val="000000"/>
                </a:solidFill>
              </a:rPr>
              <a:t> Bewegung zum großen Vorteil der </a:t>
            </a:r>
            <a:r>
              <a:rPr lang="de-DE" sz="1100" dirty="0" err="1">
                <a:solidFill>
                  <a:srgbClr val="000000"/>
                </a:solidFill>
              </a:rPr>
              <a:t>Etikettierqualität</a:t>
            </a:r>
            <a:r>
              <a:rPr lang="de-DE" sz="1100" dirty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17" name="Connettore 1 16"/>
          <p:cNvCxnSpPr/>
          <p:nvPr/>
        </p:nvCxnSpPr>
        <p:spPr>
          <a:xfrm>
            <a:off x="3459322" y="4228013"/>
            <a:ext cx="0" cy="1512000"/>
          </a:xfrm>
          <a:prstGeom prst="line">
            <a:avLst/>
          </a:prstGeom>
          <a:ln w="28575">
            <a:solidFill>
              <a:srgbClr val="E74E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magin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09" y="4371389"/>
            <a:ext cx="1643027" cy="13873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asellaDiTesto 2"/>
          <p:cNvSpPr txBox="1">
            <a:spLocks noChangeArrowheads="1"/>
          </p:cNvSpPr>
          <p:nvPr/>
        </p:nvSpPr>
        <p:spPr bwMode="auto">
          <a:xfrm>
            <a:off x="4810926" y="4386887"/>
            <a:ext cx="936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800" b="1">
                <a:solidFill>
                  <a:schemeClr val="folHlink"/>
                </a:solidFill>
              </a:rPr>
              <a:t>Etikettierstation</a:t>
            </a:r>
          </a:p>
        </p:txBody>
      </p:sp>
      <p:sp>
        <p:nvSpPr>
          <p:cNvPr id="25" name="Oval 25"/>
          <p:cNvSpPr>
            <a:spLocks noChangeArrowheads="1"/>
          </p:cNvSpPr>
          <p:nvPr/>
        </p:nvSpPr>
        <p:spPr bwMode="auto">
          <a:xfrm>
            <a:off x="5985042" y="4407065"/>
            <a:ext cx="405151" cy="608547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/>
          </a:p>
        </p:txBody>
      </p:sp>
      <p:cxnSp>
        <p:nvCxnSpPr>
          <p:cNvPr id="26" name="Connettore 2 25"/>
          <p:cNvCxnSpPr/>
          <p:nvPr/>
        </p:nvCxnSpPr>
        <p:spPr bwMode="auto">
          <a:xfrm>
            <a:off x="6328232" y="4930384"/>
            <a:ext cx="248759" cy="289653"/>
          </a:xfrm>
          <a:prstGeom prst="straightConnector1">
            <a:avLst/>
          </a:prstGeom>
          <a:ln w="1270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"/>
          <p:cNvSpPr txBox="1">
            <a:spLocks noChangeArrowheads="1"/>
          </p:cNvSpPr>
          <p:nvPr/>
        </p:nvSpPr>
        <p:spPr bwMode="auto">
          <a:xfrm>
            <a:off x="6474508" y="5183036"/>
            <a:ext cx="927084" cy="19581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800" b="1" dirty="0">
                <a:solidFill>
                  <a:schemeClr val="folHlink"/>
                </a:solidFill>
              </a:rPr>
              <a:t>Schneidemodul</a:t>
            </a:r>
          </a:p>
        </p:txBody>
      </p:sp>
      <p:pic>
        <p:nvPicPr>
          <p:cNvPr id="28" name="Immagin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" t="6297" r="10574" b="10258"/>
          <a:stretch>
            <a:fillRect/>
          </a:stretch>
        </p:blipFill>
        <p:spPr bwMode="auto">
          <a:xfrm>
            <a:off x="3562876" y="4549340"/>
            <a:ext cx="937343" cy="1145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CasellaDiTesto 2"/>
          <p:cNvSpPr txBox="1">
            <a:spLocks noChangeArrowheads="1"/>
          </p:cNvSpPr>
          <p:nvPr/>
        </p:nvSpPr>
        <p:spPr bwMode="auto">
          <a:xfrm>
            <a:off x="3635838" y="4203305"/>
            <a:ext cx="792000" cy="31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defPPr>
              <a:defRPr lang="en-US"/>
            </a:defPPr>
            <a:lvl1pPr>
              <a:defRPr sz="800" b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/>
              <a:t>Neue Lösung: Kardangelenk</a:t>
            </a:r>
          </a:p>
        </p:txBody>
      </p:sp>
      <p:sp>
        <p:nvSpPr>
          <p:cNvPr id="30" name="CasellaDiTesto 2"/>
          <p:cNvSpPr txBox="1">
            <a:spLocks noChangeArrowheads="1"/>
          </p:cNvSpPr>
          <p:nvPr/>
        </p:nvSpPr>
        <p:spPr bwMode="auto">
          <a:xfrm>
            <a:off x="2313680" y="4211030"/>
            <a:ext cx="1074364" cy="31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800" b="1" dirty="0">
                <a:solidFill>
                  <a:schemeClr val="folHlink"/>
                </a:solidFill>
              </a:rPr>
              <a:t>Aktuelle Lösung: Oldham-Kupplung</a:t>
            </a:r>
          </a:p>
        </p:txBody>
      </p:sp>
      <p:pic>
        <p:nvPicPr>
          <p:cNvPr id="31" name="Immagin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7" b="3287"/>
          <a:stretch>
            <a:fillRect/>
          </a:stretch>
        </p:blipFill>
        <p:spPr bwMode="auto">
          <a:xfrm>
            <a:off x="2436140" y="4552668"/>
            <a:ext cx="957225" cy="11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magin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2" t="13707" r="18889" b="15208"/>
          <a:stretch>
            <a:fillRect/>
          </a:stretch>
        </p:blipFill>
        <p:spPr bwMode="auto">
          <a:xfrm>
            <a:off x="719222" y="4473110"/>
            <a:ext cx="1417942" cy="86873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1640742" y="4808338"/>
            <a:ext cx="457907" cy="579159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 sz="800"/>
          </a:p>
        </p:txBody>
      </p:sp>
      <p:cxnSp>
        <p:nvCxnSpPr>
          <p:cNvPr id="34" name="Connettore 2 33"/>
          <p:cNvCxnSpPr>
            <a:stCxn id="33" idx="6"/>
          </p:cNvCxnSpPr>
          <p:nvPr/>
        </p:nvCxnSpPr>
        <p:spPr>
          <a:xfrm>
            <a:off x="2098649" y="5097918"/>
            <a:ext cx="288000" cy="0"/>
          </a:xfrm>
          <a:prstGeom prst="straightConnector1">
            <a:avLst/>
          </a:prstGeom>
          <a:ln w="1270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uppo 1"/>
          <p:cNvGrpSpPr>
            <a:grpSpLocks noChangeAspect="1"/>
          </p:cNvGrpSpPr>
          <p:nvPr/>
        </p:nvGrpSpPr>
        <p:grpSpPr bwMode="auto">
          <a:xfrm flipH="1">
            <a:off x="7474255" y="4436327"/>
            <a:ext cx="1092738" cy="1309311"/>
            <a:chOff x="4427540" y="1409700"/>
            <a:chExt cx="4492026" cy="5381202"/>
          </a:xfrm>
        </p:grpSpPr>
        <p:pic>
          <p:nvPicPr>
            <p:cNvPr id="36" name="Immagine 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292"/>
            <a:stretch>
              <a:fillRect/>
            </a:stretch>
          </p:blipFill>
          <p:spPr bwMode="auto">
            <a:xfrm>
              <a:off x="4427542" y="4140221"/>
              <a:ext cx="4487469" cy="26506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Immagine 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84"/>
            <a:stretch>
              <a:fillRect/>
            </a:stretch>
          </p:blipFill>
          <p:spPr bwMode="auto">
            <a:xfrm>
              <a:off x="4427540" y="1409700"/>
              <a:ext cx="4492026" cy="2943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8" name="CasellaDiTesto 2"/>
          <p:cNvSpPr txBox="1">
            <a:spLocks noChangeArrowheads="1"/>
          </p:cNvSpPr>
          <p:nvPr/>
        </p:nvSpPr>
        <p:spPr bwMode="auto">
          <a:xfrm>
            <a:off x="6485857" y="4419776"/>
            <a:ext cx="973293" cy="31892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sz="800" b="1" dirty="0">
                <a:solidFill>
                  <a:schemeClr val="folHlink"/>
                </a:solidFill>
                <a:ea typeface="ＭＳ Ｐゴシック" panose="020B0600070205080204" pitchFamily="34" charset="-128"/>
              </a:rPr>
              <a:t>Zu ersetzende Oldham-Kupplung</a:t>
            </a:r>
          </a:p>
        </p:txBody>
      </p:sp>
      <p:cxnSp>
        <p:nvCxnSpPr>
          <p:cNvPr id="39" name="Connettore 2 38"/>
          <p:cNvCxnSpPr>
            <a:stCxn id="38" idx="3"/>
          </p:cNvCxnSpPr>
          <p:nvPr/>
        </p:nvCxnSpPr>
        <p:spPr bwMode="auto">
          <a:xfrm>
            <a:off x="7459150" y="4579238"/>
            <a:ext cx="692841" cy="267553"/>
          </a:xfrm>
          <a:prstGeom prst="straightConnector1">
            <a:avLst/>
          </a:prstGeom>
          <a:ln w="1905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25"/>
          <p:cNvSpPr>
            <a:spLocks noChangeAspect="1" noChangeArrowheads="1"/>
          </p:cNvSpPr>
          <p:nvPr/>
        </p:nvSpPr>
        <p:spPr bwMode="auto">
          <a:xfrm>
            <a:off x="8151991" y="4668629"/>
            <a:ext cx="397885" cy="503244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 sz="800"/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8" ma:contentTypeDescription="Crée un document." ma:contentTypeScope="" ma:versionID="1d9ac8744093a14f05b6e17801b63047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bd366cce47cadcd80af191a852887a08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BC385B-38E8-441C-924E-379298465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61F9F8-4080-4078-ADB7-9AD349DB4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1277911-F616-487F-A483-E408142A19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</TotalTime>
  <Words>148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Wingdings</vt:lpstr>
      <vt:lpstr>1_NewSidel_Template_4x3_with add layouts</vt:lpstr>
      <vt:lpstr>think-cell Folie</vt:lpstr>
      <vt:lpstr>Verringerte Wartungskosten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Lauranne  DELAMARE| Studia Ingénierie</cp:lastModifiedBy>
  <cp:revision>19</cp:revision>
  <dcterms:created xsi:type="dcterms:W3CDTF">2018-02-10T17:04:39Z</dcterms:created>
  <dcterms:modified xsi:type="dcterms:W3CDTF">2019-07-01T09:35:10Z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254545@sidel.com</vt:lpwstr>
  </property>
  <property fmtid="{D5CDD505-2E9C-101B-9397-08002B2CF9AE}" pid="8" name="MSIP_Label_94480757-a570-4f64-84e7-c5b3ffe9d573_SetDate">
    <vt:lpwstr>2019-05-09T11:45:38.6535090+02:00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