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94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75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33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04/06/2020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1.emf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1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1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7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7" name="think-cell Folie" r:id="rId8" imgW="399" imgH="399" progId="TCLayout.ActiveDocument.1">
                  <p:embed/>
                </p:oleObj>
              </mc:Choice>
              <mc:Fallback>
                <p:oleObj name="think-cell Folie" r:id="rId8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2667397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SF041 – Spring Lift for Selecta Valve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04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239C01FF-25BE-47F0-85D0-D2EDA8727670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712" r:id="rId3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.png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1">
            <a:extLst>
              <a:ext uri="{FF2B5EF4-FFF2-40B4-BE49-F238E27FC236}">
                <a16:creationId xmlns:a16="http://schemas.microsoft.com/office/drawing/2014/main" id="{15D3D30D-5CAA-48DE-9988-03316C9CA991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11168"/>
            <a:ext cx="7991475" cy="4127500"/>
            <a:chOff x="647700" y="1908175"/>
            <a:chExt cx="7991475" cy="3938588"/>
          </a:xfrm>
        </p:grpSpPr>
        <p:sp>
          <p:nvSpPr>
            <p:cNvPr id="32" name="Rechteck 3">
              <a:extLst>
                <a:ext uri="{FF2B5EF4-FFF2-40B4-BE49-F238E27FC236}">
                  <a16:creationId xmlns:a16="http://schemas.microsoft.com/office/drawing/2014/main" id="{76B75F84-1EAF-4474-A4EB-C573BE66F555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>
                <a:spcBef>
                  <a:spcPts val="300"/>
                </a:spcBef>
                <a:buSzPct val="100000"/>
                <a:defRPr/>
              </a:pPr>
              <a:r>
                <a:rPr lang="de-CH" altLang="fr-FR" sz="1400" b="1" dirty="0">
                  <a:solidFill>
                    <a:srgbClr val="FFFFFF"/>
                  </a:solidFill>
                </a:rPr>
                <a:t>VALUE AND BENEFITS</a:t>
              </a:r>
            </a:p>
          </p:txBody>
        </p:sp>
        <p:sp>
          <p:nvSpPr>
            <p:cNvPr id="37" name="Rechteck 4">
              <a:extLst>
                <a:ext uri="{FF2B5EF4-FFF2-40B4-BE49-F238E27FC236}">
                  <a16:creationId xmlns:a16="http://schemas.microsoft.com/office/drawing/2014/main" id="{9777503D-B832-4FB9-B890-5FEC8D9EE332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x-none" sz="1200" dirty="0">
                <a:solidFill>
                  <a:srgbClr val="000000"/>
                </a:solidFill>
              </a:endParaRPr>
            </a:p>
          </p:txBody>
        </p:sp>
        <p:sp>
          <p:nvSpPr>
            <p:cNvPr id="38" name="Rechteck 11">
              <a:extLst>
                <a:ext uri="{FF2B5EF4-FFF2-40B4-BE49-F238E27FC236}">
                  <a16:creationId xmlns:a16="http://schemas.microsoft.com/office/drawing/2014/main" id="{4E5F0C70-7D4A-4912-97D4-62EF3A3E04BD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DESCRIPTION</a:t>
              </a:r>
            </a:p>
          </p:txBody>
        </p:sp>
        <p:sp>
          <p:nvSpPr>
            <p:cNvPr id="39" name="Rechteck 12">
              <a:extLst>
                <a:ext uri="{FF2B5EF4-FFF2-40B4-BE49-F238E27FC236}">
                  <a16:creationId xmlns:a16="http://schemas.microsoft.com/office/drawing/2014/main" id="{569BD99E-4399-486D-B8EF-27B09181C0C1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fr-FR" altLang="x-none" sz="1200" dirty="0">
                <a:solidFill>
                  <a:srgbClr val="000000"/>
                </a:solidFill>
                <a:ea typeface="MS PGothic" charset="-128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fr-FR" altLang="fr-FR" dirty="0" err="1"/>
              <a:t>Reduce</a:t>
            </a:r>
            <a:r>
              <a:rPr lang="fr-FR" altLang="fr-FR" dirty="0"/>
              <a:t> </a:t>
            </a:r>
            <a:r>
              <a:rPr lang="fr-FR" altLang="fr-FR" dirty="0" err="1"/>
              <a:t>your</a:t>
            </a:r>
            <a:r>
              <a:rPr lang="fr-FR" altLang="fr-FR" dirty="0"/>
              <a:t> maintenance </a:t>
            </a:r>
            <a:r>
              <a:rPr lang="fr-FR" altLang="fr-FR" dirty="0" err="1"/>
              <a:t>cost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6"/>
            <a:ext cx="7997825" cy="307975"/>
          </a:xfrm>
        </p:spPr>
        <p:txBody>
          <a:bodyPr/>
          <a:lstStyle/>
          <a:p>
            <a:r>
              <a:rPr lang="en-US" dirty="0"/>
              <a:t>Vacuum Distribution Plate Automatic Lubrication</a:t>
            </a:r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32753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en-GB" altLang="fr-FR" sz="800" dirty="0">
                <a:solidFill>
                  <a:srgbClr val="000000"/>
                </a:solidFill>
              </a:rPr>
              <a:t>Value: Maintenance, efficiency</a:t>
            </a:r>
          </a:p>
          <a:p>
            <a:pPr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</a:t>
            </a:r>
            <a:r>
              <a:rPr kumimoji="0" lang="en-GB" altLang="fr-FR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Labelers</a:t>
            </a: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en-GB" altLang="fr-FR" sz="800" dirty="0" err="1">
                <a:solidFill>
                  <a:srgbClr val="000000"/>
                </a:solidFill>
              </a:rPr>
              <a:t>Rollquattro</a:t>
            </a:r>
            <a:r>
              <a:rPr lang="en-GB" altLang="fr-FR" sz="800" dirty="0">
                <a:solidFill>
                  <a:srgbClr val="000000"/>
                </a:solidFill>
              </a:rPr>
              <a:t>, </a:t>
            </a:r>
            <a:r>
              <a:rPr lang="en-GB" altLang="fr-FR" sz="800" dirty="0" err="1">
                <a:solidFill>
                  <a:srgbClr val="000000"/>
                </a:solidFill>
              </a:rPr>
              <a:t>Rollquattro</a:t>
            </a:r>
            <a:r>
              <a:rPr lang="en-GB" altLang="fr-FR" sz="800" dirty="0">
                <a:solidFill>
                  <a:srgbClr val="000000"/>
                </a:solidFill>
              </a:rPr>
              <a:t> Evo, Matrix</a:t>
            </a:r>
            <a:endParaRPr lang="en-US" altLang="it-IT" sz="800" kern="0" dirty="0">
              <a:solidFill>
                <a:srgbClr val="000000"/>
              </a:solidFill>
              <a:ea typeface="ＭＳ Ｐゴシック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AA29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0663" y="2180130"/>
            <a:ext cx="3888000" cy="1315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1" indent="-182563" fontAlgn="base">
              <a:spcBef>
                <a:spcPts val="300"/>
              </a:spcBef>
              <a:buClr>
                <a:srgbClr val="E64B00"/>
              </a:buClr>
              <a:buSzPct val="100000"/>
              <a:buFont typeface="Wingdings" pitchFamily="2" charset="2"/>
              <a:buChar char="§"/>
              <a:tabLst>
                <a:tab pos="2974975" algn="l"/>
                <a:tab pos="3151188" algn="l"/>
              </a:tabLst>
              <a:defRPr/>
            </a:pPr>
            <a:r>
              <a:rPr lang="en-US" altLang="de-DE" sz="1200" kern="0" noProof="1">
                <a:solidFill>
                  <a:srgbClr val="000000"/>
                </a:solidFill>
              </a:rPr>
              <a:t>Reduced frequency and greater simplicity </a:t>
            </a:r>
            <a:br>
              <a:rPr lang="en-US" altLang="de-DE" sz="1200" kern="0" noProof="1">
                <a:solidFill>
                  <a:srgbClr val="000000"/>
                </a:solidFill>
              </a:rPr>
            </a:br>
            <a:r>
              <a:rPr lang="en-US" altLang="de-DE" sz="1200" kern="0" noProof="1">
                <a:solidFill>
                  <a:srgbClr val="000000"/>
                </a:solidFill>
              </a:rPr>
              <a:t>of routine maintenance</a:t>
            </a:r>
          </a:p>
          <a:p>
            <a:pPr marL="182563" lvl="1" indent="-182563" fontAlgn="base">
              <a:spcBef>
                <a:spcPts val="300"/>
              </a:spcBef>
              <a:buClr>
                <a:srgbClr val="E64B00"/>
              </a:buClr>
              <a:buSzPct val="100000"/>
              <a:buFont typeface="Wingdings" pitchFamily="2" charset="2"/>
              <a:buChar char="§"/>
              <a:tabLst>
                <a:tab pos="2974975" algn="l"/>
                <a:tab pos="3151188" algn="l"/>
              </a:tabLst>
              <a:defRPr/>
            </a:pPr>
            <a:r>
              <a:rPr lang="en-US" altLang="fr-FR" sz="1200" kern="0" dirty="0">
                <a:solidFill>
                  <a:srgbClr val="000000"/>
                </a:solidFill>
              </a:rPr>
              <a:t>Reduction of the maintenance time and cost</a:t>
            </a:r>
          </a:p>
          <a:p>
            <a:pPr marL="182563" lvl="1" indent="-182563" fontAlgn="base">
              <a:spcBef>
                <a:spcPts val="300"/>
              </a:spcBef>
              <a:buClr>
                <a:srgbClr val="E64B00"/>
              </a:buClr>
              <a:buSzPct val="100000"/>
              <a:buFont typeface="Wingdings" pitchFamily="2" charset="2"/>
              <a:buChar char="§"/>
              <a:tabLst>
                <a:tab pos="2974975" algn="l"/>
                <a:tab pos="3151188" algn="l"/>
              </a:tabLst>
              <a:defRPr/>
            </a:pPr>
            <a:r>
              <a:rPr lang="en-US" altLang="fr-FR" sz="1200" kern="0" dirty="0">
                <a:solidFill>
                  <a:srgbClr val="000000"/>
                </a:solidFill>
              </a:rPr>
              <a:t>Reduction of machine downtime, so more production time available</a:t>
            </a:r>
          </a:p>
          <a:p>
            <a:pPr marL="182563" lvl="1" indent="-182563" fontAlgn="base">
              <a:spcBef>
                <a:spcPts val="300"/>
              </a:spcBef>
              <a:buClr>
                <a:srgbClr val="E64B00"/>
              </a:buClr>
              <a:buSzPct val="100000"/>
              <a:buFont typeface="Wingdings" pitchFamily="2" charset="2"/>
              <a:buChar char="§"/>
              <a:tabLst>
                <a:tab pos="2974975" algn="l"/>
                <a:tab pos="3151188" algn="l"/>
              </a:tabLst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48425" y="2186229"/>
            <a:ext cx="3823487" cy="128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altLang="it-IT" sz="1200" dirty="0"/>
              <a:t>The new system consists of a grease feed pump for the lubrication</a:t>
            </a:r>
            <a:r>
              <a:rPr lang="en-US" altLang="it-IT" sz="1200" dirty="0">
                <a:ea typeface="ＭＳ Ｐゴシック" panose="020B0600070205080204" pitchFamily="34" charset="-128"/>
              </a:rPr>
              <a:t>, located between the vacuum distribution plate and the vacuum drum.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altLang="it-IT" sz="1200" dirty="0">
                <a:ea typeface="ＭＳ Ｐゴシック" panose="020B0600070205080204" pitchFamily="34" charset="-128"/>
              </a:rPr>
              <a:t>Using a sensor, this system detects the number of cycles and, </a:t>
            </a:r>
            <a:r>
              <a:rPr lang="it-IT" altLang="it-IT" sz="1200" dirty="0"/>
              <a:t>as required</a:t>
            </a:r>
            <a:r>
              <a:rPr lang="en-US" altLang="it-IT" sz="1200" dirty="0">
                <a:ea typeface="ＭＳ Ｐゴシック" panose="020B0600070205080204" pitchFamily="34" charset="-128"/>
              </a:rPr>
              <a:t>, delivers a defined amount of grease</a:t>
            </a:r>
            <a:endParaRPr lang="en-US" altLang="it-IT" sz="1200" dirty="0"/>
          </a:p>
        </p:txBody>
      </p:sp>
      <p:pic>
        <p:nvPicPr>
          <p:cNvPr id="40" name="Picture 2">
            <a:extLst>
              <a:ext uri="{FF2B5EF4-FFF2-40B4-BE49-F238E27FC236}">
                <a16:creationId xmlns:a16="http://schemas.microsoft.com/office/drawing/2014/main" id="{A3216DBC-7D78-410C-860B-6498E1847A3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2361" y="4318205"/>
            <a:ext cx="1245028" cy="1136594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41" name="Picture 36">
            <a:extLst>
              <a:ext uri="{FF2B5EF4-FFF2-40B4-BE49-F238E27FC236}">
                <a16:creationId xmlns:a16="http://schemas.microsoft.com/office/drawing/2014/main" id="{6CDEB076-3E2B-41F4-805C-6A1ADBF8C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9381" y="4318205"/>
            <a:ext cx="1776745" cy="1203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angle 39">
            <a:extLst>
              <a:ext uri="{FF2B5EF4-FFF2-40B4-BE49-F238E27FC236}">
                <a16:creationId xmlns:a16="http://schemas.microsoft.com/office/drawing/2014/main" id="{F251E954-0482-4D1A-A94A-34F93489C8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21193" y="4961416"/>
            <a:ext cx="527797" cy="533023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>
              <a:cs typeface="Arial" panose="020B0604020202020204" pitchFamily="34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4490F37-EC8E-43C5-B84D-C98DD3064FA3}"/>
              </a:ext>
            </a:extLst>
          </p:cNvPr>
          <p:cNvCxnSpPr>
            <a:stCxn id="48" idx="3"/>
          </p:cNvCxnSpPr>
          <p:nvPr/>
        </p:nvCxnSpPr>
        <p:spPr>
          <a:xfrm flipV="1">
            <a:off x="6148990" y="4886502"/>
            <a:ext cx="953371" cy="3414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98368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1630</TotalTime>
  <Words>82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MS PGothic</vt:lpstr>
      <vt:lpstr>Arial</vt:lpstr>
      <vt:lpstr>Wingdings</vt:lpstr>
      <vt:lpstr>1_NewSidel_Template_4x3_with add layouts</vt:lpstr>
      <vt:lpstr>think-cell Folie</vt:lpstr>
      <vt:lpstr>Reduce your maintenance cost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54</cp:revision>
  <dcterms:created xsi:type="dcterms:W3CDTF">2018-02-10T17:04:39Z</dcterms:created>
  <dcterms:modified xsi:type="dcterms:W3CDTF">2020-06-04T14:22:08Z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