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114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E00"/>
    <a:srgbClr val="AF5400"/>
    <a:srgbClr val="FF9900"/>
    <a:srgbClr val="00FF00"/>
    <a:srgbClr val="7AFF7A"/>
    <a:srgbClr val="00FFFF"/>
    <a:srgbClr val="00B0F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7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93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04/06/2020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04/06/2020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1.emf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6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7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2" name="think-cell Folie" r:id="rId8" imgW="399" imgH="399" progId="TCLayout.ActiveDocument.1">
                  <p:embed/>
                </p:oleObj>
              </mc:Choice>
              <mc:Fallback>
                <p:oleObj name="think-cell Folie" r:id="rId8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26673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SF041 – Spring Lift for Selecta Valve</a:t>
            </a:r>
            <a:r>
              <a:rPr lang="en-GB" dirty="0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June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39C01FF-25BE-47F0-85D0-D2EDA872767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712" r:id="rId3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png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1">
            <a:extLst>
              <a:ext uri="{FF2B5EF4-FFF2-40B4-BE49-F238E27FC236}">
                <a16:creationId xmlns:a16="http://schemas.microsoft.com/office/drawing/2014/main" id="{15D3D30D-5CAA-48DE-9988-03316C9CA991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32" name="Rechteck 3">
              <a:extLst>
                <a:ext uri="{FF2B5EF4-FFF2-40B4-BE49-F238E27FC236}">
                  <a16:creationId xmlns:a16="http://schemas.microsoft.com/office/drawing/2014/main" id="{76B75F84-1EAF-4474-A4EB-C573BE66F555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pt-BR" sz="1400" b="1" dirty="0">
                  <a:solidFill>
                    <a:srgbClr val="FFFFFF"/>
                  </a:solidFill>
                  <a:ea typeface="MS PGothic" pitchFamily="34" charset="-128"/>
                </a:rPr>
                <a:t>VALOR E VANTAGENS</a:t>
              </a:r>
            </a:p>
          </p:txBody>
        </p:sp>
        <p:sp>
          <p:nvSpPr>
            <p:cNvPr id="37" name="Rechteck 4">
              <a:extLst>
                <a:ext uri="{FF2B5EF4-FFF2-40B4-BE49-F238E27FC236}">
                  <a16:creationId xmlns:a16="http://schemas.microsoft.com/office/drawing/2014/main" id="{9777503D-B832-4FB9-B890-5FEC8D9EE332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indent="-182563">
                <a:spcBef>
                  <a:spcPct val="45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GB" altLang="x-none" sz="1200" dirty="0">
                <a:solidFill>
                  <a:srgbClr val="000000"/>
                </a:solidFill>
              </a:endParaRPr>
            </a:p>
          </p:txBody>
        </p:sp>
        <p:sp>
          <p:nvSpPr>
            <p:cNvPr id="38" name="Rechteck 11">
              <a:extLst>
                <a:ext uri="{FF2B5EF4-FFF2-40B4-BE49-F238E27FC236}">
                  <a16:creationId xmlns:a16="http://schemas.microsoft.com/office/drawing/2014/main" id="{4E5F0C70-7D4A-4912-97D4-62EF3A3E04BD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pt-B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DESCRIÇÃO</a:t>
              </a:r>
            </a:p>
          </p:txBody>
        </p:sp>
        <p:sp>
          <p:nvSpPr>
            <p:cNvPr id="39" name="Rechteck 12">
              <a:extLst>
                <a:ext uri="{FF2B5EF4-FFF2-40B4-BE49-F238E27FC236}">
                  <a16:creationId xmlns:a16="http://schemas.microsoft.com/office/drawing/2014/main" id="{569BD99E-4399-486D-B8EF-27B09181C0C1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lvl="1" indent="-182563">
                <a:spcBef>
                  <a:spcPts val="300"/>
                </a:spcBef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lang="fr-FR" altLang="x-none" sz="1200" dirty="0">
                <a:solidFill>
                  <a:srgbClr val="000000"/>
                </a:solidFill>
                <a:ea typeface="MS PGothic" charset="-128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 dirty="0"/>
              <a:t>Reduza custos de manutenção 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pt-BR" dirty="0"/>
              <a:t>Lubrificação automática da placa de distribuição a vácuo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0663" y="2180130"/>
            <a:ext cx="388800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1" indent="-182563" fontAlgn="base">
              <a:spcBef>
                <a:spcPts val="300"/>
              </a:spcBef>
              <a:buClr>
                <a:srgbClr val="E64B00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pt-BR" altLang="de-DE" sz="1200" kern="0" noProof="1">
                <a:solidFill>
                  <a:srgbClr val="000000"/>
                </a:solidFill>
              </a:rPr>
              <a:t>Frequência reduzida e maior simplicidade de manutenção de rotina</a:t>
            </a:r>
          </a:p>
          <a:p>
            <a:pPr marL="182563" lvl="1" indent="-182563" fontAlgn="base">
              <a:spcBef>
                <a:spcPts val="300"/>
              </a:spcBef>
              <a:buClr>
                <a:srgbClr val="E64B00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pt-BR" altLang="de-DE" sz="1200" kern="0" noProof="1">
                <a:solidFill>
                  <a:srgbClr val="000000"/>
                </a:solidFill>
              </a:rPr>
              <a:t>Redução do tempo e custo de manutenção</a:t>
            </a:r>
          </a:p>
          <a:p>
            <a:pPr marL="182563" lvl="1" indent="-182563" fontAlgn="base">
              <a:spcBef>
                <a:spcPts val="300"/>
              </a:spcBef>
              <a:buClr>
                <a:srgbClr val="E64B00"/>
              </a:buClr>
              <a:buSzPct val="100000"/>
              <a:buFont typeface="Wingdings" pitchFamily="2" charset="2"/>
              <a:buChar char="§"/>
              <a:tabLst>
                <a:tab pos="2974975" algn="l"/>
                <a:tab pos="3151188" algn="l"/>
              </a:tabLst>
              <a:defRPr/>
            </a:pPr>
            <a:r>
              <a:rPr lang="pt-BR" altLang="de-DE" sz="1200" kern="0" noProof="1">
                <a:solidFill>
                  <a:srgbClr val="000000"/>
                </a:solidFill>
              </a:rPr>
              <a:t>Redução do tempo de inatividade da máquina, proporcionando mais tempo de produção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48425" y="2186229"/>
            <a:ext cx="3823487" cy="146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altLang="it-IT" sz="1200" dirty="0"/>
              <a:t>O novo sistema consiste em uma bomba de alimentação de graxa para a lubrificação, localizada entre a placa de distribuição de vácuo e o tambor de vácuo.</a:t>
            </a:r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altLang="it-IT" sz="1200" dirty="0"/>
              <a:t>Usando um sensor, este sistema detecta o número de ciclos e, conforme necessário, fornece uma quantidade definida de graxa</a:t>
            </a:r>
            <a:endParaRPr lang="en-US" altLang="it-IT" sz="1200" dirty="0"/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A3216DBC-7D78-410C-860B-6498E1847A3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361" y="4318205"/>
            <a:ext cx="1245028" cy="1136594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41" name="Picture 36">
            <a:extLst>
              <a:ext uri="{FF2B5EF4-FFF2-40B4-BE49-F238E27FC236}">
                <a16:creationId xmlns:a16="http://schemas.microsoft.com/office/drawing/2014/main" id="{6CDEB076-3E2B-41F4-805C-6A1ADBF8C0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381" y="4318205"/>
            <a:ext cx="1776745" cy="120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39">
            <a:extLst>
              <a:ext uri="{FF2B5EF4-FFF2-40B4-BE49-F238E27FC236}">
                <a16:creationId xmlns:a16="http://schemas.microsoft.com/office/drawing/2014/main" id="{F251E954-0482-4D1A-A94A-34F93489C8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21193" y="4961416"/>
            <a:ext cx="527797" cy="533023"/>
          </a:xfrm>
          <a:prstGeom prst="rect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it-IT" altLang="it-IT">
              <a:cs typeface="Arial" panose="020B0604020202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4490F37-EC8E-43C5-B84D-C98DD3064FA3}"/>
              </a:ext>
            </a:extLst>
          </p:cNvPr>
          <p:cNvCxnSpPr>
            <a:stCxn id="48" idx="3"/>
          </p:cNvCxnSpPr>
          <p:nvPr/>
        </p:nvCxnSpPr>
        <p:spPr>
          <a:xfrm flipV="1">
            <a:off x="6148990" y="4886502"/>
            <a:ext cx="953371" cy="341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47A03831-8C65-4ED9-811B-7E4CEF2F704D}"/>
              </a:ext>
            </a:extLst>
          </p:cNvPr>
          <p:cNvSpPr txBox="1">
            <a:spLocks/>
          </p:cNvSpPr>
          <p:nvPr/>
        </p:nvSpPr>
        <p:spPr bwMode="auto">
          <a:xfrm>
            <a:off x="650663" y="5897805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pt-BR" sz="800" dirty="0">
                <a:solidFill>
                  <a:srgbClr val="000000"/>
                </a:solidFill>
              </a:rPr>
              <a:t>Valor: Manutenção, </a:t>
            </a:r>
            <a:r>
              <a:rPr lang="fr-FR" sz="800" dirty="0" err="1"/>
              <a:t>Eficiência</a:t>
            </a:r>
            <a:endParaRPr lang="pt-BR" sz="800" dirty="0">
              <a:solidFill>
                <a:srgbClr val="000000"/>
              </a:solidFill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kumimoji="0" lang="pt-B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lang="pt-BR" sz="800" dirty="0"/>
              <a:t>Rotuladoras </a:t>
            </a:r>
            <a:r>
              <a:rPr lang="en-GB" altLang="fr-FR" sz="800" dirty="0" err="1">
                <a:solidFill>
                  <a:srgbClr val="000000"/>
                </a:solidFill>
              </a:rPr>
              <a:t>Rollquattro</a:t>
            </a:r>
            <a:r>
              <a:rPr lang="en-GB" altLang="fr-FR" sz="800" dirty="0">
                <a:solidFill>
                  <a:srgbClr val="000000"/>
                </a:solidFill>
              </a:rPr>
              <a:t>, </a:t>
            </a:r>
            <a:r>
              <a:rPr lang="en-GB" altLang="fr-FR" sz="800" dirty="0" err="1">
                <a:solidFill>
                  <a:srgbClr val="000000"/>
                </a:solidFill>
              </a:rPr>
              <a:t>Rollquattro</a:t>
            </a:r>
            <a:r>
              <a:rPr lang="en-GB" altLang="fr-FR" sz="800" dirty="0">
                <a:solidFill>
                  <a:srgbClr val="000000"/>
                </a:solidFill>
              </a:rPr>
              <a:t> Evo, Matrix</a:t>
            </a:r>
            <a:endParaRPr lang="pt-BR" sz="800" dirty="0"/>
          </a:p>
          <a:p>
            <a:r>
              <a:rPr lang="fr-FR" sz="800" dirty="0" err="1"/>
              <a:t>Catálogo</a:t>
            </a:r>
            <a:r>
              <a:rPr lang="fr-FR" sz="800" dirty="0"/>
              <a:t> </a:t>
            </a:r>
            <a:r>
              <a:rPr lang="fr-FR" sz="800" dirty="0" err="1"/>
              <a:t>código</a:t>
            </a:r>
            <a:r>
              <a:rPr lang="fr-FR" sz="800" dirty="0"/>
              <a:t>: AA29</a:t>
            </a:r>
          </a:p>
        </p:txBody>
      </p:sp>
    </p:spTree>
    <p:extLst>
      <p:ext uri="{BB962C8B-B14F-4D97-AF65-F5344CB8AC3E}">
        <p14:creationId xmlns:p14="http://schemas.microsoft.com/office/powerpoint/2010/main" val="5874808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2562</TotalTime>
  <Words>114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Reduza custos de manutenção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58</cp:revision>
  <dcterms:created xsi:type="dcterms:W3CDTF">2018-02-10T17:04:39Z</dcterms:created>
  <dcterms:modified xsi:type="dcterms:W3CDTF">2020-06-05T06:00:16Z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254545@sidel.com</vt:lpwstr>
  </property>
  <property fmtid="{D5CDD505-2E9C-101B-9397-08002B2CF9AE}" pid="7" name="MSIP_Label_94480757-a570-4f64-84e7-c5b3ffe9d573_SetDate">
    <vt:lpwstr>2019-12-17T17:48:52.9866123Z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