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84">
          <p15:clr>
            <a:srgbClr val="A4A3A4"/>
          </p15:clr>
        </p15:guide>
        <p15:guide id="4" orient="horz" pos="935" userDrawn="1">
          <p15:clr>
            <a:srgbClr val="A4A3A4"/>
          </p15:clr>
        </p15:guide>
        <p15:guide id="8" orient="horz" pos="3271" userDrawn="1">
          <p15:clr>
            <a:srgbClr val="A4A3A4"/>
          </p15:clr>
        </p15:guide>
        <p15:guide id="9" orient="horz" pos="1253">
          <p15:clr>
            <a:srgbClr val="A4A3A4"/>
          </p15:clr>
        </p15:guide>
        <p15:guide id="10" pos="5952">
          <p15:clr>
            <a:srgbClr val="A4A3A4"/>
          </p15:clr>
        </p15:guide>
        <p15:guide id="14" pos="7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F4"/>
    <a:srgbClr val="EDEFF5"/>
    <a:srgbClr val="94EFE3"/>
    <a:srgbClr val="E74B00"/>
    <a:srgbClr val="565E61"/>
    <a:srgbClr val="FF0000"/>
    <a:srgbClr val="575E62"/>
    <a:srgbClr val="333333"/>
    <a:srgbClr val="CC6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86418" autoAdjust="0"/>
  </p:normalViewPr>
  <p:slideViewPr>
    <p:cSldViewPr snapToGrid="0" showGuides="1">
      <p:cViewPr varScale="1">
        <p:scale>
          <a:sx n="112" d="100"/>
          <a:sy n="112" d="100"/>
        </p:scale>
        <p:origin x="413" y="67"/>
      </p:cViewPr>
      <p:guideLst>
        <p:guide orient="horz" pos="2160"/>
        <p:guide orient="horz" pos="3784"/>
        <p:guide orient="horz" pos="935"/>
        <p:guide orient="horz" pos="3271"/>
        <p:guide orient="horz" pos="1253"/>
        <p:guide pos="5952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a8e82b8c-6d9f-4cb3-895e-aa54cfd06ba1" providerId="ADAL" clId="{1F37F193-14FE-4DDB-9949-24DA01BF8FBB}"/>
    <pc:docChg chg="modSld">
      <pc:chgData name="Boufagher, Mehdy" userId="a8e82b8c-6d9f-4cb3-895e-aa54cfd06ba1" providerId="ADAL" clId="{1F37F193-14FE-4DDB-9949-24DA01BF8FBB}" dt="2024-11-12T13:34:11.925" v="0" actId="20577"/>
      <pc:docMkLst>
        <pc:docMk/>
      </pc:docMkLst>
      <pc:sldChg chg="modSp mod">
        <pc:chgData name="Boufagher, Mehdy" userId="a8e82b8c-6d9f-4cb3-895e-aa54cfd06ba1" providerId="ADAL" clId="{1F37F193-14FE-4DDB-9949-24DA01BF8FBB}" dt="2024-11-12T13:34:11.925" v="0" actId="20577"/>
        <pc:sldMkLst>
          <pc:docMk/>
          <pc:sldMk cId="4193791004" sldId="256"/>
        </pc:sldMkLst>
        <pc:spChg chg="mod">
          <ac:chgData name="Boufagher, Mehdy" userId="a8e82b8c-6d9f-4cb3-895e-aa54cfd06ba1" providerId="ADAL" clId="{1F37F193-14FE-4DDB-9949-24DA01BF8FBB}" dt="2024-11-12T13:34:11.925" v="0" actId="20577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12/11/2024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12/11/2024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842963"/>
            <a:ext cx="5537200" cy="3114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10.sv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Master" Target="../slideMasters/slideMaster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A2510D7-CC17-FE52-1049-CBA1E7AE4D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684243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3600" y="599650"/>
            <a:ext cx="10896600" cy="615553"/>
          </a:xfrm>
        </p:spPr>
        <p:txBody>
          <a:bodyPr/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63603" y="2156108"/>
            <a:ext cx="8544983" cy="92333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95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F53E07-51CC-1A4E-979B-1B04FA13D9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24231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6E0756-7972-6F73-2124-3B1EDC9742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5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863601" y="1485901"/>
            <a:ext cx="10657419" cy="449897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F48235E-C0A5-9B60-C41E-3DB78AD36329}"/>
              </a:ext>
            </a:extLst>
          </p:cNvPr>
          <p:cNvSpPr/>
          <p:nvPr userDrawn="1"/>
        </p:nvSpPr>
        <p:spPr>
          <a:xfrm>
            <a:off x="0" y="5984875"/>
            <a:ext cx="12192000" cy="403173"/>
          </a:xfrm>
          <a:prstGeom prst="rect">
            <a:avLst/>
          </a:prstGeom>
          <a:gradFill flip="none" rotWithShape="1"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88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24F1314-518B-4926-0D71-6F6B692106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90" y="0"/>
            <a:ext cx="12207089" cy="63832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3604" y="334805"/>
            <a:ext cx="10657417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9077"/>
            <a:ext cx="6338711" cy="4495799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7394222" y="1489077"/>
            <a:ext cx="4126795" cy="44957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EBDA5F96-A3A5-A34E-A335-BB9C1E6495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864162"/>
            <a:ext cx="10657419" cy="338554"/>
          </a:xfrm>
        </p:spPr>
        <p:txBody>
          <a:bodyPr>
            <a:noAutofit/>
          </a:bodyPr>
          <a:lstStyle>
            <a:lvl1pPr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Subheading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9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245069"/>
              </p:ext>
            </p:extLst>
          </p:nvPr>
        </p:nvGraphicFramePr>
        <p:xfrm>
          <a:off x="2119" y="1595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5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001BCEA2-5E47-2DC8-6444-F41DACA36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7C94DC8-FCBD-1750-1EF4-3EB5A10EB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4606B1D-9367-5D83-7BA1-3A214F707FF3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863602" y="2507780"/>
            <a:ext cx="10657417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B3FF4E0-797F-3036-9F5D-4B329247ED7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863602" y="3856270"/>
            <a:ext cx="10657417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9ED2AC75-4AF3-B7BA-08A2-6B0FD27A3A3E}"/>
              </a:ext>
            </a:extLst>
          </p:cNvPr>
          <p:cNvSpPr/>
          <p:nvPr userDrawn="1"/>
        </p:nvSpPr>
        <p:spPr>
          <a:xfrm>
            <a:off x="6462942" y="0"/>
            <a:ext cx="3806928" cy="5216400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011EBE87-D1BC-586C-2B04-D84C6D5D1C6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3137" y="6473815"/>
            <a:ext cx="968827" cy="261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558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99F161-3440-D07E-2547-C82CC756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172"/>
          <a:stretch/>
        </p:blipFill>
        <p:spPr>
          <a:xfrm>
            <a:off x="0" y="0"/>
            <a:ext cx="12192000" cy="688048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767EF98-B5CE-F584-BCA9-4C53CE9E26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44" y="-11045"/>
            <a:ext cx="6685155" cy="6867981"/>
          </a:xfrm>
          <a:prstGeom prst="rect">
            <a:avLst/>
          </a:prstGeom>
        </p:spPr>
      </p:pic>
      <p:sp>
        <p:nvSpPr>
          <p:cNvPr id="6" name="Figura a mano libera 5">
            <a:extLst>
              <a:ext uri="{FF2B5EF4-FFF2-40B4-BE49-F238E27FC236}">
                <a16:creationId xmlns:a16="http://schemas.microsoft.com/office/drawing/2014/main" id="{0BC8C9E3-55BD-8333-FE46-4616BA64396B}"/>
              </a:ext>
            </a:extLst>
          </p:cNvPr>
          <p:cNvSpPr/>
          <p:nvPr userDrawn="1"/>
        </p:nvSpPr>
        <p:spPr>
          <a:xfrm>
            <a:off x="6462942" y="0"/>
            <a:ext cx="3806928" cy="5218043"/>
          </a:xfrm>
          <a:custGeom>
            <a:avLst/>
            <a:gdLst>
              <a:gd name="connsiteX0" fmla="*/ 3005426 w 3806928"/>
              <a:gd name="connsiteY0" fmla="*/ 0 h 5218043"/>
              <a:gd name="connsiteX1" fmla="*/ 3806928 w 3806928"/>
              <a:gd name="connsiteY1" fmla="*/ 0 h 5218043"/>
              <a:gd name="connsiteX2" fmla="*/ 801502 w 3806928"/>
              <a:gd name="connsiteY2" fmla="*/ 5218043 h 5218043"/>
              <a:gd name="connsiteX3" fmla="*/ 0 w 3806928"/>
              <a:gd name="connsiteY3" fmla="*/ 5218043 h 521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928" h="5218043">
                <a:moveTo>
                  <a:pt x="3005426" y="0"/>
                </a:moveTo>
                <a:lnTo>
                  <a:pt x="3806928" y="0"/>
                </a:lnTo>
                <a:lnTo>
                  <a:pt x="801502" y="5218043"/>
                </a:lnTo>
                <a:lnTo>
                  <a:pt x="0" y="5218043"/>
                </a:lnTo>
                <a:close/>
              </a:path>
            </a:pathLst>
          </a:custGeom>
          <a:solidFill>
            <a:srgbClr val="E74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9873954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99" imgH="399" progId="TCLayout.ActiveDocument.1">
                  <p:embed/>
                </p:oleObj>
              </mc:Choice>
              <mc:Fallback>
                <p:oleObj name="think-cell Folie" r:id="rId7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313665F9-F35E-7C8C-0981-6678A62921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522" y="5837943"/>
            <a:ext cx="2055875" cy="101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732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12/11/2024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34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96926128"/>
              </p:ext>
            </p:extLst>
          </p:nvPr>
        </p:nvGraphicFramePr>
        <p:xfrm>
          <a:off x="2119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99" imgH="399" progId="TCLayout.ActiveDocument.1">
                  <p:embed/>
                </p:oleObj>
              </mc:Choice>
              <mc:Fallback>
                <p:oleObj name="think-cell Folie" r:id="rId12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3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63600" y="334805"/>
            <a:ext cx="10659533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it-IT" noProof="1"/>
              <a:t>Fare clic per modificare lo stile del titolo dello schema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63604" y="1485901"/>
            <a:ext cx="10656884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837928" y="6471709"/>
            <a:ext cx="116999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November 2024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863604" y="6471709"/>
            <a:ext cx="47473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4" name="MSIPCMContentMarking" descr="{&quot;HashCode&quot;:238546008,&quot;Placement&quot;:&quot;Footer&quot;,&quot;Top&quot;:524.1047,&quot;Left&quot;:458.909119,&quot;SlideWidth&quot;:960,&quot;SlideHeight&quot;:540}">
            <a:extLst>
              <a:ext uri="{FF2B5EF4-FFF2-40B4-BE49-F238E27FC236}">
                <a16:creationId xmlns:a16="http://schemas.microsoft.com/office/drawing/2014/main" id="{468815B7-2E8A-4978-BD78-431993C37F38}"/>
              </a:ext>
            </a:extLst>
          </p:cNvPr>
          <p:cNvSpPr txBox="1"/>
          <p:nvPr userDrawn="1"/>
        </p:nvSpPr>
        <p:spPr>
          <a:xfrm>
            <a:off x="5837111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700" dirty="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10A67ED-DBBF-07F9-9DFA-425CFD8F6F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80748" y="6479778"/>
            <a:ext cx="938152" cy="252985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4281836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5" r:id="rId4"/>
    <p:sldLayoutId id="2147483702" r:id="rId5"/>
    <p:sldLayoutId id="2147483703" r:id="rId6"/>
    <p:sldLayoutId id="2147483704" r:id="rId7"/>
    <p:sldLayoutId id="2147483706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3" pos="544" userDrawn="1">
          <p15:clr>
            <a:srgbClr val="F26B43"/>
          </p15:clr>
        </p15:guide>
        <p15:guide id="5" pos="725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7423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8" y="1599176"/>
            <a:ext cx="3240000" cy="463616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08000" rIns="10800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noProof="1">
                <a:solidFill>
                  <a:schemeClr val="accent4"/>
                </a:solidFill>
              </a:rPr>
              <a:t>PURE AUDIT including</a:t>
            </a:r>
          </a:p>
          <a:p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INSPECTION </a:t>
            </a:r>
            <a:r>
              <a:rPr lang="en-US" noProof="1"/>
              <a:t>machine wearing, production quality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MEASUREMENT </a:t>
            </a:r>
            <a:r>
              <a:rPr lang="en-US" noProof="1"/>
              <a:t>energy consumption per identified SKU, potential leakages</a:t>
            </a:r>
          </a:p>
          <a:p>
            <a:pPr lvl="2"/>
            <a:endParaRPr lang="en-US" b="1" noProof="1">
              <a:solidFill>
                <a:schemeClr val="accent4"/>
              </a:solidFill>
            </a:endParaRPr>
          </a:p>
          <a:p>
            <a:pPr lvl="2"/>
            <a:r>
              <a:rPr lang="en-US" b="1" noProof="1">
                <a:solidFill>
                  <a:schemeClr val="accent4"/>
                </a:solidFill>
              </a:rPr>
              <a:t>ANALYSIS</a:t>
            </a:r>
            <a:endParaRPr lang="en-US" noProof="1"/>
          </a:p>
          <a:p>
            <a:pPr lvl="2"/>
            <a:endParaRPr lang="en-US" noProof="1"/>
          </a:p>
          <a:p>
            <a:pPr lvl="2"/>
            <a:r>
              <a:rPr lang="en-US" noProof="1"/>
              <a:t>and</a:t>
            </a:r>
            <a:r>
              <a:rPr lang="en-US" b="1" noProof="1">
                <a:solidFill>
                  <a:schemeClr val="accent4"/>
                </a:solidFill>
              </a:rPr>
              <a:t> REPORTING with all IMPROVEMENTS POSSIBILITIES</a:t>
            </a:r>
            <a:endParaRPr lang="en-US" noProof="1"/>
          </a:p>
          <a:p>
            <a:endParaRPr lang="en-US" noProof="1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283144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On-site measurements to check bottle production performance and power consumption</a:t>
            </a:r>
          </a:p>
          <a:p>
            <a:r>
              <a:rPr lang="en-US" noProof="1"/>
              <a:t>Packaging assessment to identify optimization areas</a:t>
            </a:r>
          </a:p>
          <a:p>
            <a:r>
              <a:rPr lang="en-US" noProof="1"/>
              <a:t>Measurement analysis to identify optimisation levers</a:t>
            </a:r>
          </a:p>
          <a:p>
            <a:r>
              <a:rPr lang="en-US" noProof="1"/>
              <a:t>Equipment inspection to check overconsumption due to wear parts or non-optimized settings</a:t>
            </a:r>
          </a:p>
          <a:p>
            <a:r>
              <a:rPr lang="en-US" noProof="1"/>
              <a:t>Comparisons with original equipment specifications and ‘’Best in class’’ values from our databases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56" name="Segnaposto testo 38">
            <a:extLst>
              <a:ext uri="{FF2B5EF4-FFF2-40B4-BE49-F238E27FC236}">
                <a16:creationId xmlns:a16="http://schemas.microsoft.com/office/drawing/2014/main" id="{4C4FC064-3AE4-BDB6-CE6E-ED90C2136D5A}"/>
              </a:ext>
            </a:extLst>
          </p:cNvPr>
          <p:cNvSpPr txBox="1">
            <a:spLocks/>
          </p:cNvSpPr>
          <p:nvPr/>
        </p:nvSpPr>
        <p:spPr>
          <a:xfrm>
            <a:off x="6046831" y="4926345"/>
            <a:ext cx="3240000" cy="1308994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Corrective action plan including Packaging with clear priorities for optimising equipment consumption levels associated to their payback</a:t>
            </a:r>
          </a:p>
        </p:txBody>
      </p:sp>
      <p:grpSp>
        <p:nvGrpSpPr>
          <p:cNvPr id="57" name="Gruppo 59">
            <a:extLst>
              <a:ext uri="{FF2B5EF4-FFF2-40B4-BE49-F238E27FC236}">
                <a16:creationId xmlns:a16="http://schemas.microsoft.com/office/drawing/2014/main" id="{D682DAD1-ECF6-A60C-6984-9692AA5B5BA7}"/>
              </a:ext>
            </a:extLst>
          </p:cNvPr>
          <p:cNvGrpSpPr/>
          <p:nvPr/>
        </p:nvGrpSpPr>
        <p:grpSpPr>
          <a:xfrm>
            <a:off x="6046016" y="4622873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8" name="Rettangolo 60">
              <a:extLst>
                <a:ext uri="{FF2B5EF4-FFF2-40B4-BE49-F238E27FC236}">
                  <a16:creationId xmlns:a16="http://schemas.microsoft.com/office/drawing/2014/main" id="{69C39850-2352-24DD-6104-10190B939056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9" name="CasellaDiTesto 61">
              <a:extLst>
                <a:ext uri="{FF2B5EF4-FFF2-40B4-BE49-F238E27FC236}">
                  <a16:creationId xmlns:a16="http://schemas.microsoft.com/office/drawing/2014/main" id="{0946C61B-574F-2826-8F24-6605425CDEA4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DELIVERABLES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noProof="1">
                <a:solidFill>
                  <a:srgbClr val="E74B00"/>
                </a:solidFill>
                <a:cs typeface="Arial" panose="020B0604020202020204" pitchFamily="34" charset="0"/>
              </a:rPr>
              <a:t>Eco-Audit Services – BLOWER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AU05-1 Eco-Assessment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175220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Not Applicable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17239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89274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Not applicable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13265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572824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Audit duration = 3 days incl. 1 full day production stoppage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3919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 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SBO Series 2</a:t>
            </a:r>
          </a:p>
          <a:p>
            <a:pPr>
              <a:buClr>
                <a:srgbClr val="E74B00"/>
              </a:buClr>
            </a:pPr>
            <a:r>
              <a:rPr lang="it-IT" dirty="0"/>
              <a:t>SBO Universal</a:t>
            </a:r>
          </a:p>
          <a:p>
            <a:pPr>
              <a:buClr>
                <a:srgbClr val="E74B00"/>
              </a:buClr>
            </a:pPr>
            <a:r>
              <a:rPr lang="it-IT" dirty="0"/>
              <a:t>SBO Matrix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7"/>
            <a:ext cx="1963125" cy="285824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Diagnostic Visit</a:t>
            </a:r>
          </a:p>
          <a:p>
            <a:pPr>
              <a:buClr>
                <a:srgbClr val="E74B00"/>
              </a:buClr>
            </a:pPr>
            <a:r>
              <a:rPr lang="it-IT" dirty="0"/>
              <a:t>Packaging Process Intervention</a:t>
            </a:r>
          </a:p>
        </p:txBody>
      </p:sp>
      <p:sp>
        <p:nvSpPr>
          <p:cNvPr id="76" name="Segnaposto testo 6">
            <a:extLst>
              <a:ext uri="{FF2B5EF4-FFF2-40B4-BE49-F238E27FC236}">
                <a16:creationId xmlns:a16="http://schemas.microsoft.com/office/drawing/2014/main" id="{C2B15D47-420C-031E-3EC2-32FFA8D3CD17}"/>
              </a:ext>
            </a:extLst>
          </p:cNvPr>
          <p:cNvSpPr txBox="1">
            <a:spLocks/>
          </p:cNvSpPr>
          <p:nvPr/>
        </p:nvSpPr>
        <p:spPr>
          <a:xfrm>
            <a:off x="9572625" y="1391677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Already some success stories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732546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732669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Sustainability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BB3FF9-21B0-E89C-BCB3-708B48CAA9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977" y="1657196"/>
            <a:ext cx="2215336" cy="1246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4">
            <a:extLst>
              <a:ext uri="{FF2B5EF4-FFF2-40B4-BE49-F238E27FC236}">
                <a16:creationId xmlns:a16="http://schemas.microsoft.com/office/drawing/2014/main" id="{B01EBC34-2A8B-FC13-1A86-2DB0D24C3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"/>
          <a:stretch/>
        </p:blipFill>
        <p:spPr>
          <a:xfrm>
            <a:off x="9566869" y="3851997"/>
            <a:ext cx="2216590" cy="1246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testo 6">
            <a:extLst>
              <a:ext uri="{FF2B5EF4-FFF2-40B4-BE49-F238E27FC236}">
                <a16:creationId xmlns:a16="http://schemas.microsoft.com/office/drawing/2014/main" id="{7707F127-A9A2-E1EB-58D0-CAD9BEB413B4}"/>
              </a:ext>
            </a:extLst>
          </p:cNvPr>
          <p:cNvSpPr txBox="1">
            <a:spLocks/>
          </p:cNvSpPr>
          <p:nvPr/>
        </p:nvSpPr>
        <p:spPr>
          <a:xfrm>
            <a:off x="9572625" y="3456469"/>
            <a:ext cx="2249488" cy="351785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Lower operating cost for lower environmental footprint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8734718-BE93-5058-B4DB-FB9FAE975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16610"/>
              </p:ext>
            </p:extLst>
          </p:nvPr>
        </p:nvGraphicFramePr>
        <p:xfrm>
          <a:off x="288984" y="1566763"/>
          <a:ext cx="1954860" cy="197437"/>
        </p:xfrm>
        <a:graphic>
          <a:graphicData uri="http://schemas.openxmlformats.org/drawingml/2006/table">
            <a:tbl>
              <a:tblPr bandRow="1">
                <a:tableStyleId>{17292A2E-F333-43FB-9621-5CBBE7FDCDCB}</a:tableStyleId>
              </a:tblPr>
              <a:tblGrid>
                <a:gridCol w="1299266">
                  <a:extLst>
                    <a:ext uri="{9D8B030D-6E8A-4147-A177-3AD203B41FA5}">
                      <a16:colId xmlns:a16="http://schemas.microsoft.com/office/drawing/2014/main" val="3370150166"/>
                    </a:ext>
                  </a:extLst>
                </a:gridCol>
                <a:gridCol w="655594">
                  <a:extLst>
                    <a:ext uri="{9D8B030D-6E8A-4147-A177-3AD203B41FA5}">
                      <a16:colId xmlns:a16="http://schemas.microsoft.com/office/drawing/2014/main" val="844719251"/>
                    </a:ext>
                  </a:extLst>
                </a:gridCol>
              </a:tblGrid>
              <a:tr h="197437">
                <a:tc>
                  <a:txBody>
                    <a:bodyPr/>
                    <a:lstStyle/>
                    <a:p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RSP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15 000 €</a:t>
                      </a:r>
                    </a:p>
                  </a:txBody>
                  <a:tcPr marL="0" marR="0" marT="0" marB="0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0859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 Sidel Template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delTemplate23New" id="{ABCD6E0B-69B7-6545-A887-89D6D0CAFF26}" vid="{7EF75ED9-1B79-7547-88D2-C9001BB915EE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ée un document." ma:contentTypeScope="" ma:versionID="756e1adc004ead8e68c4d3e8bb71b27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0063318dab400152fa976bcf2e2774dd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5dec9a-9e8b-443d-b3d9-4436fe769d7c">
      <Terms xmlns="http://schemas.microsoft.com/office/infopath/2007/PartnerControls"/>
    </lcf76f155ced4ddcb4097134ff3c332f>
    <TaxCatchAll xmlns="287c254b-2107-4f11-bbf4-c30bafcb0414" xsi:nil="true"/>
  </documentManagement>
</p:properties>
</file>

<file path=customXml/itemProps1.xml><?xml version="1.0" encoding="utf-8"?>
<ds:datastoreItem xmlns:ds="http://schemas.openxmlformats.org/officeDocument/2006/customXml" ds:itemID="{5CAFCA72-D481-4695-938A-80DAB47B38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C18629-ED00-431D-A410-711ED3DDD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BBE037-B914-4DF6-9DB3-74742D37CB26}">
  <ds:schemaRefs>
    <ds:schemaRef ds:uri="http://purl.org/dc/elements/1.1/"/>
    <ds:schemaRef ds:uri="287c254b-2107-4f11-bbf4-c30bafcb0414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d5dec9a-9e8b-443d-b3d9-4436fe769d7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Sidel Template</Template>
  <TotalTime>343</TotalTime>
  <Words>162</Words>
  <Application>Microsoft Office PowerPoint</Application>
  <PresentationFormat>Grand écran</PresentationFormat>
  <Paragraphs>40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Wingdings</vt:lpstr>
      <vt:lpstr>New Sidel Template</vt:lpstr>
      <vt:lpstr>think-cell Folie</vt:lpstr>
      <vt:lpstr>Présentation PowerPoint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30 text length preferably in 1 line only</dc:title>
  <dc:creator>Druon, Mathieu</dc:creator>
  <cp:lastModifiedBy>Boufagher, Mehdy</cp:lastModifiedBy>
  <cp:revision>3</cp:revision>
  <dcterms:created xsi:type="dcterms:W3CDTF">2023-07-28T13:17:31Z</dcterms:created>
  <dcterms:modified xsi:type="dcterms:W3CDTF">2024-11-12T13:34:20Z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etDate">
    <vt:lpwstr>2023-07-28T13:18:25Z</vt:lpwstr>
  </property>
  <property fmtid="{D5CDD505-2E9C-101B-9397-08002B2CF9AE}" pid="6" name="MSIP_Label_94480757-a570-4f64-84e7-c5b3ffe9d573_Method">
    <vt:lpwstr>Privileged</vt:lpwstr>
  </property>
  <property fmtid="{D5CDD505-2E9C-101B-9397-08002B2CF9AE}" pid="7" name="MSIP_Label_94480757-a570-4f64-84e7-c5b3ffe9d573_Name">
    <vt:lpwstr>General</vt:lpwstr>
  </property>
  <property fmtid="{D5CDD505-2E9C-101B-9397-08002B2CF9AE}" pid="8" name="MSIP_Label_94480757-a570-4f64-84e7-c5b3ffe9d573_SiteId">
    <vt:lpwstr>2390cbd1-e663-4321-bc93-ba298637ce52</vt:lpwstr>
  </property>
  <property fmtid="{D5CDD505-2E9C-101B-9397-08002B2CF9AE}" pid="9" name="MSIP_Label_94480757-a570-4f64-84e7-c5b3ffe9d573_ActionId">
    <vt:lpwstr>f5ed4786-bb1c-4eb6-b3de-d5c22e584c50</vt:lpwstr>
  </property>
  <property fmtid="{D5CDD505-2E9C-101B-9397-08002B2CF9AE}" pid="10" name="MSIP_Label_94480757-a570-4f64-84e7-c5b3ffe9d573_ContentBits">
    <vt:lpwstr>2</vt:lpwstr>
  </property>
  <property fmtid="{D5CDD505-2E9C-101B-9397-08002B2CF9AE}" pid="11" name="MediaServiceImageTags">
    <vt:lpwstr/>
  </property>
  <property fmtid="{D5CDD505-2E9C-101B-9397-08002B2CF9AE}" pid="12" name="ContentTypeId">
    <vt:lpwstr>0x010100A9E68AB9D4A8064AA436EDC9C00D82B4</vt:lpwstr>
  </property>
</Properties>
</file>