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orient="horz" pos="3784">
          <p15:clr>
            <a:srgbClr val="A4A3A4"/>
          </p15:clr>
        </p15:guide>
        <p15:guide id="4" orient="horz" pos="935" userDrawn="1">
          <p15:clr>
            <a:srgbClr val="A4A3A4"/>
          </p15:clr>
        </p15:guide>
        <p15:guide id="8" orient="horz" pos="3271" userDrawn="1">
          <p15:clr>
            <a:srgbClr val="A4A3A4"/>
          </p15:clr>
        </p15:guide>
        <p15:guide id="9" orient="horz" pos="1253">
          <p15:clr>
            <a:srgbClr val="A4A3A4"/>
          </p15:clr>
        </p15:guide>
        <p15:guide id="10" pos="5952">
          <p15:clr>
            <a:srgbClr val="A4A3A4"/>
          </p15:clr>
        </p15:guide>
        <p15:guide id="14" pos="72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DF4"/>
    <a:srgbClr val="EDEFF5"/>
    <a:srgbClr val="94EFE3"/>
    <a:srgbClr val="E74B00"/>
    <a:srgbClr val="565E61"/>
    <a:srgbClr val="FF0000"/>
    <a:srgbClr val="575E62"/>
    <a:srgbClr val="333333"/>
    <a:srgbClr val="CC66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292A2E-F333-43FB-9621-5CBBE7FDCDCB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86418" autoAdjust="0"/>
  </p:normalViewPr>
  <p:slideViewPr>
    <p:cSldViewPr snapToGrid="0" showGuides="1">
      <p:cViewPr varScale="1">
        <p:scale>
          <a:sx n="82" d="100"/>
          <a:sy n="82" d="100"/>
        </p:scale>
        <p:origin x="595" y="72"/>
      </p:cViewPr>
      <p:guideLst>
        <p:guide orient="horz" pos="2160"/>
        <p:guide orient="horz" pos="3784"/>
        <p:guide orient="horz" pos="935"/>
        <p:guide orient="horz" pos="3271"/>
        <p:guide orient="horz" pos="1253"/>
        <p:guide pos="5952"/>
        <p:guide pos="7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-1932" y="201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ufagher, Mehdy" userId="a8e82b8c-6d9f-4cb3-895e-aa54cfd06ba1" providerId="ADAL" clId="{D4399353-2C04-4955-9D2C-CB376F7BA47E}"/>
    <pc:docChg chg="modSld">
      <pc:chgData name="Boufagher, Mehdy" userId="a8e82b8c-6d9f-4cb3-895e-aa54cfd06ba1" providerId="ADAL" clId="{D4399353-2C04-4955-9D2C-CB376F7BA47E}" dt="2024-11-12T13:34:28.718" v="0" actId="20577"/>
      <pc:docMkLst>
        <pc:docMk/>
      </pc:docMkLst>
      <pc:sldChg chg="modSp mod">
        <pc:chgData name="Boufagher, Mehdy" userId="a8e82b8c-6d9f-4cb3-895e-aa54cfd06ba1" providerId="ADAL" clId="{D4399353-2C04-4955-9D2C-CB376F7BA47E}" dt="2024-11-12T13:34:28.718" v="0" actId="20577"/>
        <pc:sldMkLst>
          <pc:docMk/>
          <pc:sldMk cId="4193791004" sldId="256"/>
        </pc:sldMkLst>
        <pc:spChg chg="mod">
          <ac:chgData name="Boufagher, Mehdy" userId="a8e82b8c-6d9f-4cb3-895e-aa54cfd06ba1" providerId="ADAL" clId="{D4399353-2C04-4955-9D2C-CB376F7BA47E}" dt="2024-11-12T13:34:28.718" v="0" actId="20577"/>
          <ac:spMkLst>
            <pc:docMk/>
            <pc:sldMk cId="4193791004" sldId="256"/>
            <ac:spMk id="62" creationId="{C8150B97-541C-BC17-A789-56F8312ED4D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dirty="0"/>
              <a:t>Header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E4A28-8FCA-4B67-B71F-4BF329E9D0A8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dirty="0" err="1"/>
              <a:t>Footer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56195-1E08-4783-B4AA-F0F0BB98C85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775302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Header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EF99F-C35D-4FF2-845E-FCCC5818ED60}" type="datetimeFigureOut">
              <a:rPr lang="en-GB" smtClean="0"/>
              <a:t>12/11/2024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60400" y="842963"/>
            <a:ext cx="5537200" cy="3114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34715" y="4197246"/>
            <a:ext cx="5988570" cy="426095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33B7-1873-49FD-B258-2C7BB301EFB3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245064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621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1338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4625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10" Type="http://schemas.openxmlformats.org/officeDocument/2006/relationships/image" Target="../media/image10.svg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Master" Target="../slideMasters/slideMaster1.xml"/><Relationship Id="rId7" Type="http://schemas.openxmlformats.org/officeDocument/2006/relationships/oleObject" Target="../embeddings/oleObject5.bin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FA2510D7-CC17-FE52-1049-CBA1E7AE4D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5951"/>
          </a:xfrm>
          <a:prstGeom prst="rect">
            <a:avLst/>
          </a:prstGeom>
        </p:spPr>
      </p:pic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16842434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63600" y="599650"/>
            <a:ext cx="10896600" cy="615553"/>
          </a:xfrm>
        </p:spPr>
        <p:txBody>
          <a:bodyPr/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63603" y="2156108"/>
            <a:ext cx="8544983" cy="923330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0958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BF53E07-51CC-1A4E-979B-1B04FA13D9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90" y="0"/>
            <a:ext cx="12207089" cy="6383215"/>
          </a:xfrm>
          <a:prstGeom prst="rect">
            <a:avLst/>
          </a:prstGeom>
        </p:spPr>
      </p:pic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2423154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43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06E0756-7972-6F73-2124-3B1EDC9742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90" y="0"/>
            <a:ext cx="12207089" cy="63832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63601" y="864162"/>
            <a:ext cx="10657419" cy="338554"/>
          </a:xfrm>
        </p:spPr>
        <p:txBody>
          <a:bodyPr>
            <a:noAutofit/>
          </a:bodyPr>
          <a:lstStyle>
            <a:lvl1pPr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863601" y="1485901"/>
            <a:ext cx="10657419" cy="449897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554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63601" y="864162"/>
            <a:ext cx="10657419" cy="338554"/>
          </a:xfrm>
        </p:spPr>
        <p:txBody>
          <a:bodyPr>
            <a:noAutofit/>
          </a:bodyPr>
          <a:lstStyle>
            <a:lvl1pPr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863601" y="1485901"/>
            <a:ext cx="10657419" cy="449897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F48235E-C0A5-9B60-C41E-3DB78AD36329}"/>
              </a:ext>
            </a:extLst>
          </p:cNvPr>
          <p:cNvSpPr/>
          <p:nvPr userDrawn="1"/>
        </p:nvSpPr>
        <p:spPr>
          <a:xfrm>
            <a:off x="0" y="5984875"/>
            <a:ext cx="12192000" cy="403173"/>
          </a:xfrm>
          <a:prstGeom prst="rect">
            <a:avLst/>
          </a:prstGeom>
          <a:gradFill flip="none" rotWithShape="1"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3880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24F1314-518B-4926-0D71-6F6B692106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90" y="0"/>
            <a:ext cx="12207089" cy="63832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63600" y="1489077"/>
            <a:ext cx="6338711" cy="4495799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7394222" y="1489077"/>
            <a:ext cx="4126795" cy="4495799"/>
          </a:xfrm>
        </p:spPr>
        <p:txBody>
          <a:bodyPr/>
          <a:lstStyle/>
          <a:p>
            <a:pPr lvl="0"/>
            <a:r>
              <a:rPr lang="en-GB" noProof="0" dirty="0"/>
              <a:t>Click in the icon to add an image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EBDA5F96-A3A5-A34E-A335-BB9C1E6495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1" y="864162"/>
            <a:ext cx="10657419" cy="338554"/>
          </a:xfrm>
        </p:spPr>
        <p:txBody>
          <a:bodyPr>
            <a:noAutofit/>
          </a:bodyPr>
          <a:lstStyle>
            <a:lvl1pPr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dirty="0"/>
              <a:t>Subheading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794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3245069"/>
              </p:ext>
            </p:extLst>
          </p:nvPr>
        </p:nvGraphicFramePr>
        <p:xfrm>
          <a:off x="2119" y="1595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5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001BCEA2-5E47-2DC8-6444-F41DACA365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alphaModFix amt="8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3172"/>
          <a:stretch/>
        </p:blipFill>
        <p:spPr>
          <a:xfrm>
            <a:off x="0" y="0"/>
            <a:ext cx="12192000" cy="688048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7C94DC8-FCBD-1750-1EF4-3EB5A10EB81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6844" y="-11045"/>
            <a:ext cx="6685155" cy="6867981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B4606B1D-9367-5D83-7BA1-3A214F707FF3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863602" y="2507780"/>
            <a:ext cx="10657417" cy="1231106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0B3FF4E0-797F-3036-9F5D-4B329247ED7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863602" y="3856270"/>
            <a:ext cx="10657417" cy="307777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Figura a mano libera 15">
            <a:extLst>
              <a:ext uri="{FF2B5EF4-FFF2-40B4-BE49-F238E27FC236}">
                <a16:creationId xmlns:a16="http://schemas.microsoft.com/office/drawing/2014/main" id="{9ED2AC75-4AF3-B7BA-08A2-6B0FD27A3A3E}"/>
              </a:ext>
            </a:extLst>
          </p:cNvPr>
          <p:cNvSpPr/>
          <p:nvPr userDrawn="1"/>
        </p:nvSpPr>
        <p:spPr>
          <a:xfrm>
            <a:off x="6462942" y="0"/>
            <a:ext cx="3806928" cy="5216400"/>
          </a:xfrm>
          <a:custGeom>
            <a:avLst/>
            <a:gdLst>
              <a:gd name="connsiteX0" fmla="*/ 3005426 w 3806928"/>
              <a:gd name="connsiteY0" fmla="*/ 0 h 5218043"/>
              <a:gd name="connsiteX1" fmla="*/ 3806928 w 3806928"/>
              <a:gd name="connsiteY1" fmla="*/ 0 h 5218043"/>
              <a:gd name="connsiteX2" fmla="*/ 801502 w 3806928"/>
              <a:gd name="connsiteY2" fmla="*/ 5218043 h 5218043"/>
              <a:gd name="connsiteX3" fmla="*/ 0 w 3806928"/>
              <a:gd name="connsiteY3" fmla="*/ 5218043 h 521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6928" h="5218043">
                <a:moveTo>
                  <a:pt x="3005426" y="0"/>
                </a:moveTo>
                <a:lnTo>
                  <a:pt x="3806928" y="0"/>
                </a:lnTo>
                <a:lnTo>
                  <a:pt x="801502" y="5218043"/>
                </a:lnTo>
                <a:lnTo>
                  <a:pt x="0" y="5218043"/>
                </a:lnTo>
                <a:close/>
              </a:path>
            </a:pathLst>
          </a:custGeom>
          <a:solidFill>
            <a:srgbClr val="E74B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011EBE87-D1BC-586C-2B04-D84C6D5D1C6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63137" y="6473815"/>
            <a:ext cx="968827" cy="261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2558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399F161-3440-D07E-2547-C82CC7565C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 amt="8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3172"/>
          <a:stretch/>
        </p:blipFill>
        <p:spPr>
          <a:xfrm>
            <a:off x="0" y="0"/>
            <a:ext cx="12192000" cy="688048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767EF98-B5CE-F584-BCA9-4C53CE9E265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6844" y="-11045"/>
            <a:ext cx="6685155" cy="6867981"/>
          </a:xfrm>
          <a:prstGeom prst="rect">
            <a:avLst/>
          </a:prstGeom>
        </p:spPr>
      </p:pic>
      <p:sp>
        <p:nvSpPr>
          <p:cNvPr id="6" name="Figura a mano libera 5">
            <a:extLst>
              <a:ext uri="{FF2B5EF4-FFF2-40B4-BE49-F238E27FC236}">
                <a16:creationId xmlns:a16="http://schemas.microsoft.com/office/drawing/2014/main" id="{0BC8C9E3-55BD-8333-FE46-4616BA64396B}"/>
              </a:ext>
            </a:extLst>
          </p:cNvPr>
          <p:cNvSpPr/>
          <p:nvPr userDrawn="1"/>
        </p:nvSpPr>
        <p:spPr>
          <a:xfrm>
            <a:off x="6462942" y="0"/>
            <a:ext cx="3806928" cy="5218043"/>
          </a:xfrm>
          <a:custGeom>
            <a:avLst/>
            <a:gdLst>
              <a:gd name="connsiteX0" fmla="*/ 3005426 w 3806928"/>
              <a:gd name="connsiteY0" fmla="*/ 0 h 5218043"/>
              <a:gd name="connsiteX1" fmla="*/ 3806928 w 3806928"/>
              <a:gd name="connsiteY1" fmla="*/ 0 h 5218043"/>
              <a:gd name="connsiteX2" fmla="*/ 801502 w 3806928"/>
              <a:gd name="connsiteY2" fmla="*/ 5218043 h 5218043"/>
              <a:gd name="connsiteX3" fmla="*/ 0 w 3806928"/>
              <a:gd name="connsiteY3" fmla="*/ 5218043 h 521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6928" h="5218043">
                <a:moveTo>
                  <a:pt x="3005426" y="0"/>
                </a:moveTo>
                <a:lnTo>
                  <a:pt x="3806928" y="0"/>
                </a:lnTo>
                <a:lnTo>
                  <a:pt x="801502" y="5218043"/>
                </a:lnTo>
                <a:lnTo>
                  <a:pt x="0" y="5218043"/>
                </a:lnTo>
                <a:close/>
              </a:path>
            </a:pathLst>
          </a:custGeom>
          <a:solidFill>
            <a:srgbClr val="E74B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9873954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7" imgW="399" imgH="399" progId="TCLayout.ActiveDocument.1">
                  <p:embed/>
                </p:oleObj>
              </mc:Choice>
              <mc:Fallback>
                <p:oleObj name="think-cell Folie" r:id="rId7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313665F9-F35E-7C8C-0981-6678A62921F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75522" y="5837943"/>
            <a:ext cx="2055875" cy="10155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732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D8060-5D9C-5C27-D604-1DBA7EC47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7B576C-4226-6989-CAFA-93D5D9D39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0F23EA-ED23-5CD0-E54D-4DA26796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12/11/2024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BEAF53-7F52-376D-4726-8C9A8C88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EADD95-43DE-E783-487E-FE521710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34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296926128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2" imgW="399" imgH="399" progId="TCLayout.ActiveDocument.1">
                  <p:embed/>
                </p:oleObj>
              </mc:Choice>
              <mc:Fallback>
                <p:oleObj name="think-cell Folie" r:id="rId12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63600" y="334805"/>
            <a:ext cx="10659533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it-IT" noProof="1"/>
              <a:t>Fare clic per modificare lo stile del titolo dello schema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63604" y="1485901"/>
            <a:ext cx="10656884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6" name="Footer Placeholder 3"/>
          <p:cNvSpPr txBox="1">
            <a:spLocks/>
          </p:cNvSpPr>
          <p:nvPr/>
        </p:nvSpPr>
        <p:spPr>
          <a:xfrm>
            <a:off x="1837928" y="6471709"/>
            <a:ext cx="116999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November 2024</a:t>
            </a:fld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863604" y="6471709"/>
            <a:ext cx="47473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‹N°›</a:t>
            </a:fld>
            <a:endParaRPr lang="en-GB" sz="900" dirty="0">
              <a:solidFill>
                <a:schemeClr val="bg2"/>
              </a:solidFill>
            </a:endParaRPr>
          </a:p>
        </p:txBody>
      </p:sp>
      <p:sp>
        <p:nvSpPr>
          <p:cNvPr id="4" name="MSIPCMContentMarking" descr="{&quot;HashCode&quot;:238546008,&quot;Placement&quot;:&quot;Footer&quot;,&quot;Top&quot;:524.1047,&quot;Left&quot;:458.909119,&quot;SlideWidth&quot;:960,&quot;SlideHeight&quot;:540}">
            <a:extLst>
              <a:ext uri="{FF2B5EF4-FFF2-40B4-BE49-F238E27FC236}">
                <a16:creationId xmlns:a16="http://schemas.microsoft.com/office/drawing/2014/main" id="{468815B7-2E8A-4978-BD78-431993C37F38}"/>
              </a:ext>
            </a:extLst>
          </p:cNvPr>
          <p:cNvSpPr txBox="1"/>
          <p:nvPr userDrawn="1"/>
        </p:nvSpPr>
        <p:spPr>
          <a:xfrm>
            <a:off x="5837111" y="6656129"/>
            <a:ext cx="535708" cy="20187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it-IT" sz="700" dirty="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610A67ED-DBBF-07F9-9DFA-425CFD8F6F6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580748" y="6479778"/>
            <a:ext cx="938152" cy="252985"/>
          </a:xfrm>
          <a:prstGeom prst="rect">
            <a:avLst/>
          </a:prstGeom>
        </p:spPr>
      </p:pic>
    </p:spTree>
    <p:custDataLst>
      <p:tags r:id="rId10"/>
    </p:custDataLst>
    <p:extLst>
      <p:ext uri="{BB962C8B-B14F-4D97-AF65-F5344CB8AC3E}">
        <p14:creationId xmlns:p14="http://schemas.microsoft.com/office/powerpoint/2010/main" val="4281836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5" r:id="rId4"/>
    <p:sldLayoutId id="2147483702" r:id="rId5"/>
    <p:sldLayoutId id="2147483703" r:id="rId6"/>
    <p:sldLayoutId id="2147483704" r:id="rId7"/>
    <p:sldLayoutId id="2147483706" r:id="rId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3" pos="544" userDrawn="1">
          <p15:clr>
            <a:srgbClr val="F26B43"/>
          </p15:clr>
        </p15:guide>
        <p15:guide id="5" pos="7257" userDrawn="1">
          <p15:clr>
            <a:srgbClr val="F26B43"/>
          </p15:clr>
        </p15:guide>
        <p15:guide id="6" orient="horz" pos="3770" userDrawn="1">
          <p15:clr>
            <a:srgbClr val="F26B43"/>
          </p15:clr>
        </p15:guide>
        <p15:guide id="9" pos="7423" userDrawn="1">
          <p15:clr>
            <a:srgbClr val="F26B43"/>
          </p15:clr>
        </p15:guide>
        <p15:guide id="10" orient="horz" pos="4020" userDrawn="1">
          <p15:clr>
            <a:srgbClr val="F26B43"/>
          </p15:clr>
        </p15:guide>
        <p15:guide id="11" pos="2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3.wdp"/><Relationship Id="rId7" Type="http://schemas.openxmlformats.org/officeDocument/2006/relationships/image" Target="../media/image1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egnaposto testo 38">
            <a:extLst>
              <a:ext uri="{FF2B5EF4-FFF2-40B4-BE49-F238E27FC236}">
                <a16:creationId xmlns:a16="http://schemas.microsoft.com/office/drawing/2014/main" id="{462D28B0-096D-D35E-8480-2F192B64945A}"/>
              </a:ext>
            </a:extLst>
          </p:cNvPr>
          <p:cNvSpPr txBox="1">
            <a:spLocks/>
          </p:cNvSpPr>
          <p:nvPr/>
        </p:nvSpPr>
        <p:spPr>
          <a:xfrm>
            <a:off x="2631788" y="1599176"/>
            <a:ext cx="3240000" cy="4636162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08000" tIns="108000" rIns="108000" bIns="108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noProof="1">
                <a:solidFill>
                  <a:schemeClr val="accent4"/>
                </a:solidFill>
              </a:rPr>
              <a:t>AUDIT including QUICK WINS for fast payback</a:t>
            </a:r>
          </a:p>
          <a:p>
            <a:endParaRPr lang="en-US" b="1" noProof="1">
              <a:solidFill>
                <a:schemeClr val="accent4"/>
              </a:solidFill>
            </a:endParaRPr>
          </a:p>
          <a:p>
            <a:pPr lvl="2"/>
            <a:r>
              <a:rPr lang="en-US" b="1" noProof="1">
                <a:solidFill>
                  <a:schemeClr val="accent4"/>
                </a:solidFill>
              </a:rPr>
              <a:t>INSPECTION </a:t>
            </a:r>
            <a:r>
              <a:rPr lang="en-US" noProof="1"/>
              <a:t>machine wearing, production quality</a:t>
            </a:r>
          </a:p>
          <a:p>
            <a:pPr lvl="2"/>
            <a:endParaRPr lang="en-US" b="1" noProof="1">
              <a:solidFill>
                <a:schemeClr val="accent4"/>
              </a:solidFill>
            </a:endParaRPr>
          </a:p>
          <a:p>
            <a:pPr lvl="2"/>
            <a:r>
              <a:rPr lang="en-US" b="1" noProof="1">
                <a:solidFill>
                  <a:schemeClr val="accent4"/>
                </a:solidFill>
              </a:rPr>
              <a:t>MEASUREMENT </a:t>
            </a:r>
            <a:r>
              <a:rPr lang="en-US" noProof="1"/>
              <a:t>energy consumption per identified SKU, potential leakages</a:t>
            </a:r>
          </a:p>
          <a:p>
            <a:pPr lvl="2"/>
            <a:endParaRPr lang="en-US" b="1" noProof="1">
              <a:solidFill>
                <a:schemeClr val="accent4"/>
              </a:solidFill>
            </a:endParaRPr>
          </a:p>
          <a:p>
            <a:pPr lvl="2"/>
            <a:r>
              <a:rPr lang="en-US" b="1" noProof="1">
                <a:solidFill>
                  <a:schemeClr val="accent4"/>
                </a:solidFill>
              </a:rPr>
              <a:t>ANALYSIS</a:t>
            </a:r>
          </a:p>
          <a:p>
            <a:pPr lvl="2"/>
            <a:endParaRPr lang="en-US" b="1" noProof="1">
              <a:solidFill>
                <a:schemeClr val="accent4"/>
              </a:solidFill>
            </a:endParaRPr>
          </a:p>
          <a:p>
            <a:pPr lvl="2"/>
            <a:r>
              <a:rPr lang="en-US" b="1" noProof="1">
                <a:solidFill>
                  <a:schemeClr val="accent4"/>
                </a:solidFill>
              </a:rPr>
              <a:t>PROCESS OPTIMISATION </a:t>
            </a:r>
            <a:r>
              <a:rPr lang="en-US" noProof="1"/>
              <a:t>to generate the first</a:t>
            </a:r>
            <a:r>
              <a:rPr lang="en-US" b="1" noProof="1">
                <a:solidFill>
                  <a:schemeClr val="accent4"/>
                </a:solidFill>
              </a:rPr>
              <a:t> SAVINGS</a:t>
            </a:r>
          </a:p>
          <a:p>
            <a:pPr lvl="2"/>
            <a:endParaRPr lang="en-US" noProof="1"/>
          </a:p>
          <a:p>
            <a:pPr lvl="2"/>
            <a:r>
              <a:rPr lang="en-US" noProof="1"/>
              <a:t>and</a:t>
            </a:r>
            <a:r>
              <a:rPr lang="en-US" b="1" noProof="1">
                <a:solidFill>
                  <a:schemeClr val="accent4"/>
                </a:solidFill>
              </a:rPr>
              <a:t> REPORTING with all IMPROVEMENTS POSSIBILITIES</a:t>
            </a:r>
            <a:endParaRPr lang="en-US" noProof="1"/>
          </a:p>
          <a:p>
            <a:endParaRPr lang="en-US" noProof="1"/>
          </a:p>
        </p:txBody>
      </p:sp>
      <p:grpSp>
        <p:nvGrpSpPr>
          <p:cNvPr id="46" name="Gruppo 63">
            <a:extLst>
              <a:ext uri="{FF2B5EF4-FFF2-40B4-BE49-F238E27FC236}">
                <a16:creationId xmlns:a16="http://schemas.microsoft.com/office/drawing/2014/main" id="{B782813F-3496-38D5-905D-BF224DB6F91E}"/>
              </a:ext>
            </a:extLst>
          </p:cNvPr>
          <p:cNvGrpSpPr/>
          <p:nvPr/>
        </p:nvGrpSpPr>
        <p:grpSpPr>
          <a:xfrm>
            <a:off x="2630973" y="1295704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47" name="Rettangolo 65">
              <a:extLst>
                <a:ext uri="{FF2B5EF4-FFF2-40B4-BE49-F238E27FC236}">
                  <a16:creationId xmlns:a16="http://schemas.microsoft.com/office/drawing/2014/main" id="{12810C6C-0112-8A49-891F-CF41C6042719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/>
            </a:p>
          </p:txBody>
        </p:sp>
        <p:sp>
          <p:nvSpPr>
            <p:cNvPr id="48" name="CasellaDiTesto 66">
              <a:extLst>
                <a:ext uri="{FF2B5EF4-FFF2-40B4-BE49-F238E27FC236}">
                  <a16:creationId xmlns:a16="http://schemas.microsoft.com/office/drawing/2014/main" id="{3EE1F40A-E823-952A-9BA1-159DD931E625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</a:rPr>
                <a:t>BENEFITS</a:t>
              </a:r>
            </a:p>
          </p:txBody>
        </p:sp>
      </p:grpSp>
      <p:grpSp>
        <p:nvGrpSpPr>
          <p:cNvPr id="49" name="Gruppo 41">
            <a:extLst>
              <a:ext uri="{FF2B5EF4-FFF2-40B4-BE49-F238E27FC236}">
                <a16:creationId xmlns:a16="http://schemas.microsoft.com/office/drawing/2014/main" id="{490ED495-63AE-8B1F-4398-41F98B2EF32B}"/>
              </a:ext>
            </a:extLst>
          </p:cNvPr>
          <p:cNvGrpSpPr/>
          <p:nvPr/>
        </p:nvGrpSpPr>
        <p:grpSpPr>
          <a:xfrm>
            <a:off x="0" y="0"/>
            <a:ext cx="2352565" cy="6858000"/>
            <a:chOff x="-3505" y="0"/>
            <a:chExt cx="2352565" cy="5921128"/>
          </a:xfrm>
        </p:grpSpPr>
        <p:pic>
          <p:nvPicPr>
            <p:cNvPr id="50" name="Immagine 50">
              <a:extLst>
                <a:ext uri="{FF2B5EF4-FFF2-40B4-BE49-F238E27FC236}">
                  <a16:creationId xmlns:a16="http://schemas.microsoft.com/office/drawing/2014/main" id="{6BC40772-D13F-E0CB-2F0E-9240644645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3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40" y="0"/>
              <a:ext cx="2349500" cy="5921128"/>
            </a:xfrm>
            <a:prstGeom prst="rect">
              <a:avLst/>
            </a:prstGeom>
          </p:spPr>
        </p:pic>
        <p:pic>
          <p:nvPicPr>
            <p:cNvPr id="51" name="Immagine 51">
              <a:extLst>
                <a:ext uri="{FF2B5EF4-FFF2-40B4-BE49-F238E27FC236}">
                  <a16:creationId xmlns:a16="http://schemas.microsoft.com/office/drawing/2014/main" id="{70893A48-FCC4-F809-B411-354DA85970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05" y="1"/>
              <a:ext cx="2349500" cy="4041615"/>
            </a:xfrm>
            <a:prstGeom prst="rect">
              <a:avLst/>
            </a:prstGeom>
          </p:spPr>
        </p:pic>
      </p:grpSp>
      <p:sp>
        <p:nvSpPr>
          <p:cNvPr id="52" name="Segnaposto testo 38">
            <a:extLst>
              <a:ext uri="{FF2B5EF4-FFF2-40B4-BE49-F238E27FC236}">
                <a16:creationId xmlns:a16="http://schemas.microsoft.com/office/drawing/2014/main" id="{2D983DB6-86B6-2BF3-FCC8-46E7B8EBA5A3}"/>
              </a:ext>
            </a:extLst>
          </p:cNvPr>
          <p:cNvSpPr txBox="1">
            <a:spLocks/>
          </p:cNvSpPr>
          <p:nvPr/>
        </p:nvSpPr>
        <p:spPr>
          <a:xfrm>
            <a:off x="6047646" y="1591269"/>
            <a:ext cx="3240000" cy="2928480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1"/>
              <a:t>On-site measurements to check bottle production performance and power consumption</a:t>
            </a:r>
          </a:p>
          <a:p>
            <a:r>
              <a:rPr lang="en-US" noProof="1"/>
              <a:t>Packaging assessment to identify optimization areas</a:t>
            </a:r>
          </a:p>
          <a:p>
            <a:r>
              <a:rPr lang="en-US" noProof="1"/>
              <a:t>Measurement analysis to identify optimisation levers</a:t>
            </a:r>
          </a:p>
          <a:p>
            <a:r>
              <a:rPr lang="en-US" noProof="1"/>
              <a:t>Equipment inspection to check overconsumption due to wear parts or non-optimized settings</a:t>
            </a:r>
          </a:p>
          <a:p>
            <a:r>
              <a:rPr lang="en-US" noProof="1"/>
              <a:t>Comparisons with original equipment specifications and ‘’Best in class’’ values from our databases</a:t>
            </a:r>
          </a:p>
          <a:p>
            <a:r>
              <a:rPr lang="en-US" noProof="1"/>
              <a:t>Process optimization of each SKU identified allowing decrease of energy consumption</a:t>
            </a:r>
          </a:p>
        </p:txBody>
      </p:sp>
      <p:grpSp>
        <p:nvGrpSpPr>
          <p:cNvPr id="53" name="Gruppo 55">
            <a:extLst>
              <a:ext uri="{FF2B5EF4-FFF2-40B4-BE49-F238E27FC236}">
                <a16:creationId xmlns:a16="http://schemas.microsoft.com/office/drawing/2014/main" id="{AC61FE2B-F443-A0EE-09FE-18283CF93C4A}"/>
              </a:ext>
            </a:extLst>
          </p:cNvPr>
          <p:cNvGrpSpPr/>
          <p:nvPr/>
        </p:nvGrpSpPr>
        <p:grpSpPr>
          <a:xfrm>
            <a:off x="6046831" y="1287798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54" name="Rettangolo 56">
              <a:extLst>
                <a:ext uri="{FF2B5EF4-FFF2-40B4-BE49-F238E27FC236}">
                  <a16:creationId xmlns:a16="http://schemas.microsoft.com/office/drawing/2014/main" id="{D88D3AC9-2E60-C411-DBE1-E42194A6EE2F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/>
            </a:p>
          </p:txBody>
        </p:sp>
        <p:sp>
          <p:nvSpPr>
            <p:cNvPr id="55" name="CasellaDiTesto 57">
              <a:extLst>
                <a:ext uri="{FF2B5EF4-FFF2-40B4-BE49-F238E27FC236}">
                  <a16:creationId xmlns:a16="http://schemas.microsoft.com/office/drawing/2014/main" id="{E5DD7732-363C-F4DA-A84D-B3E8AF3EFD06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</a:rPr>
                <a:t>DESCRITPION</a:t>
              </a:r>
            </a:p>
          </p:txBody>
        </p:sp>
      </p:grpSp>
      <p:sp>
        <p:nvSpPr>
          <p:cNvPr id="56" name="Segnaposto testo 38">
            <a:extLst>
              <a:ext uri="{FF2B5EF4-FFF2-40B4-BE49-F238E27FC236}">
                <a16:creationId xmlns:a16="http://schemas.microsoft.com/office/drawing/2014/main" id="{4C4FC064-3AE4-BDB6-CE6E-ED90C2136D5A}"/>
              </a:ext>
            </a:extLst>
          </p:cNvPr>
          <p:cNvSpPr txBox="1">
            <a:spLocks/>
          </p:cNvSpPr>
          <p:nvPr/>
        </p:nvSpPr>
        <p:spPr>
          <a:xfrm>
            <a:off x="6046831" y="4926345"/>
            <a:ext cx="3240000" cy="1308994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1"/>
              <a:t>Corrective action plan including Packaging with clear priorities for optimising equipment consumption levels associated to their payback</a:t>
            </a:r>
          </a:p>
        </p:txBody>
      </p:sp>
      <p:grpSp>
        <p:nvGrpSpPr>
          <p:cNvPr id="57" name="Gruppo 59">
            <a:extLst>
              <a:ext uri="{FF2B5EF4-FFF2-40B4-BE49-F238E27FC236}">
                <a16:creationId xmlns:a16="http://schemas.microsoft.com/office/drawing/2014/main" id="{D682DAD1-ECF6-A60C-6984-9692AA5B5BA7}"/>
              </a:ext>
            </a:extLst>
          </p:cNvPr>
          <p:cNvGrpSpPr/>
          <p:nvPr/>
        </p:nvGrpSpPr>
        <p:grpSpPr>
          <a:xfrm>
            <a:off x="6046016" y="4622873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58" name="Rettangolo 60">
              <a:extLst>
                <a:ext uri="{FF2B5EF4-FFF2-40B4-BE49-F238E27FC236}">
                  <a16:creationId xmlns:a16="http://schemas.microsoft.com/office/drawing/2014/main" id="{69C39850-2352-24DD-6104-10190B939056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/>
            </a:p>
          </p:txBody>
        </p:sp>
        <p:sp>
          <p:nvSpPr>
            <p:cNvPr id="59" name="CasellaDiTesto 61">
              <a:extLst>
                <a:ext uri="{FF2B5EF4-FFF2-40B4-BE49-F238E27FC236}">
                  <a16:creationId xmlns:a16="http://schemas.microsoft.com/office/drawing/2014/main" id="{0946C61B-574F-2826-8F24-6605425CDEA4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</a:rPr>
                <a:t>DELIVERABLES</a:t>
              </a:r>
            </a:p>
          </p:txBody>
        </p:sp>
      </p:grpSp>
      <p:sp>
        <p:nvSpPr>
          <p:cNvPr id="61" name="Titel 1">
            <a:extLst>
              <a:ext uri="{FF2B5EF4-FFF2-40B4-BE49-F238E27FC236}">
                <a16:creationId xmlns:a16="http://schemas.microsoft.com/office/drawing/2014/main" id="{3E8F08BB-7384-E4FB-4CF7-BFAD3ED739A3}"/>
              </a:ext>
            </a:extLst>
          </p:cNvPr>
          <p:cNvSpPr txBox="1">
            <a:spLocks/>
          </p:cNvSpPr>
          <p:nvPr/>
        </p:nvSpPr>
        <p:spPr>
          <a:xfrm>
            <a:off x="2624443" y="334805"/>
            <a:ext cx="6793158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000" b="1" noProof="1">
                <a:solidFill>
                  <a:srgbClr val="E74B00"/>
                </a:solidFill>
                <a:cs typeface="Arial" panose="020B0604020202020204" pitchFamily="34" charset="0"/>
              </a:rPr>
              <a:t>Eco-Audit Services – BLOWER</a:t>
            </a:r>
            <a:endParaRPr lang="en-GB" sz="3000" b="1" dirty="0">
              <a:solidFill>
                <a:srgbClr val="E74B00"/>
              </a:solidFill>
              <a:cs typeface="Arial" panose="020B0604020202020204" pitchFamily="34" charset="0"/>
            </a:endParaRPr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C8150B97-541C-BC17-A789-56F8312ED4DB}"/>
              </a:ext>
            </a:extLst>
          </p:cNvPr>
          <p:cNvSpPr txBox="1">
            <a:spLocks/>
          </p:cNvSpPr>
          <p:nvPr/>
        </p:nvSpPr>
        <p:spPr>
          <a:xfrm>
            <a:off x="2624439" y="864162"/>
            <a:ext cx="924550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23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AU05-2 Eco-Value</a:t>
            </a:r>
          </a:p>
        </p:txBody>
      </p:sp>
      <p:sp>
        <p:nvSpPr>
          <p:cNvPr id="63" name="Segnaposto testo 13">
            <a:extLst>
              <a:ext uri="{FF2B5EF4-FFF2-40B4-BE49-F238E27FC236}">
                <a16:creationId xmlns:a16="http://schemas.microsoft.com/office/drawing/2014/main" id="{A80B108C-F084-D870-FFE1-699A4D7E5A9C}"/>
              </a:ext>
            </a:extLst>
          </p:cNvPr>
          <p:cNvSpPr txBox="1">
            <a:spLocks/>
          </p:cNvSpPr>
          <p:nvPr/>
        </p:nvSpPr>
        <p:spPr>
          <a:xfrm>
            <a:off x="210382" y="1581160"/>
            <a:ext cx="1963125" cy="371227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64" name="TextBox 9">
            <a:extLst>
              <a:ext uri="{FF2B5EF4-FFF2-40B4-BE49-F238E27FC236}">
                <a16:creationId xmlns:a16="http://schemas.microsoft.com/office/drawing/2014/main" id="{DBADC5FC-5F63-742C-4471-FC03D2601782}"/>
              </a:ext>
            </a:extLst>
          </p:cNvPr>
          <p:cNvSpPr txBox="1"/>
          <p:nvPr/>
        </p:nvSpPr>
        <p:spPr>
          <a:xfrm>
            <a:off x="199050" y="1353590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Budget price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5" name="Segnaposto testo 13">
            <a:extLst>
              <a:ext uri="{FF2B5EF4-FFF2-40B4-BE49-F238E27FC236}">
                <a16:creationId xmlns:a16="http://schemas.microsoft.com/office/drawing/2014/main" id="{6F5CBB1E-7EAD-1268-BE31-C74056578596}"/>
              </a:ext>
            </a:extLst>
          </p:cNvPr>
          <p:cNvSpPr txBox="1">
            <a:spLocks/>
          </p:cNvSpPr>
          <p:nvPr/>
        </p:nvSpPr>
        <p:spPr>
          <a:xfrm>
            <a:off x="199050" y="2066037"/>
            <a:ext cx="1963125" cy="380095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According to electricity price (could be less than 6 months)</a:t>
            </a:r>
          </a:p>
        </p:txBody>
      </p:sp>
      <p:sp>
        <p:nvSpPr>
          <p:cNvPr id="66" name="TextBox 9">
            <a:extLst>
              <a:ext uri="{FF2B5EF4-FFF2-40B4-BE49-F238E27FC236}">
                <a16:creationId xmlns:a16="http://schemas.microsoft.com/office/drawing/2014/main" id="{E3D8C216-047A-0E7E-482B-070507816A1B}"/>
              </a:ext>
            </a:extLst>
          </p:cNvPr>
          <p:cNvSpPr txBox="1"/>
          <p:nvPr/>
        </p:nvSpPr>
        <p:spPr>
          <a:xfrm>
            <a:off x="199050" y="1908056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Payback estimation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7" name="Segnaposto testo 13">
            <a:extLst>
              <a:ext uri="{FF2B5EF4-FFF2-40B4-BE49-F238E27FC236}">
                <a16:creationId xmlns:a16="http://schemas.microsoft.com/office/drawing/2014/main" id="{1707BAA9-DCA5-5E2B-3C1B-986695A9A3BD}"/>
              </a:ext>
            </a:extLst>
          </p:cNvPr>
          <p:cNvSpPr txBox="1">
            <a:spLocks/>
          </p:cNvSpPr>
          <p:nvPr/>
        </p:nvSpPr>
        <p:spPr>
          <a:xfrm>
            <a:off x="199050" y="2921641"/>
            <a:ext cx="1963125" cy="360123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Not applicable</a:t>
            </a:r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id="{7DE98027-5F83-A5FC-4337-E3E1E304AA6F}"/>
              </a:ext>
            </a:extLst>
          </p:cNvPr>
          <p:cNvSpPr txBox="1"/>
          <p:nvPr/>
        </p:nvSpPr>
        <p:spPr>
          <a:xfrm>
            <a:off x="199050" y="2742162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Installation time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9" name="Segnaposto testo 13">
            <a:extLst>
              <a:ext uri="{FF2B5EF4-FFF2-40B4-BE49-F238E27FC236}">
                <a16:creationId xmlns:a16="http://schemas.microsoft.com/office/drawing/2014/main" id="{25DACCD5-7A73-7525-1A8B-7E787DA1F44B}"/>
              </a:ext>
            </a:extLst>
          </p:cNvPr>
          <p:cNvSpPr txBox="1">
            <a:spLocks/>
          </p:cNvSpPr>
          <p:nvPr/>
        </p:nvSpPr>
        <p:spPr>
          <a:xfrm>
            <a:off x="199050" y="3463641"/>
            <a:ext cx="1963125" cy="39324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Audit duration = 4 days incl. 1 full day production stoppage (+1 day per additionnal SKU)</a:t>
            </a:r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93B8876F-D75E-DDD0-807A-A249C3FADAED}"/>
              </a:ext>
            </a:extLst>
          </p:cNvPr>
          <p:cNvSpPr txBox="1"/>
          <p:nvPr/>
        </p:nvSpPr>
        <p:spPr>
          <a:xfrm>
            <a:off x="199050" y="3282797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Machine downtime </a:t>
            </a:r>
          </a:p>
        </p:txBody>
      </p:sp>
      <p:sp>
        <p:nvSpPr>
          <p:cNvPr id="72" name="TextBox 9">
            <a:extLst>
              <a:ext uri="{FF2B5EF4-FFF2-40B4-BE49-F238E27FC236}">
                <a16:creationId xmlns:a16="http://schemas.microsoft.com/office/drawing/2014/main" id="{1FDECD4F-9DF8-6612-491B-34F87349BAA1}"/>
              </a:ext>
            </a:extLst>
          </p:cNvPr>
          <p:cNvSpPr txBox="1"/>
          <p:nvPr/>
        </p:nvSpPr>
        <p:spPr>
          <a:xfrm>
            <a:off x="199050" y="4927275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  <a:cs typeface="Arial"/>
              </a:rPr>
              <a:t>Can be combined with:</a:t>
            </a:r>
            <a:endParaRPr lang="en-GB" sz="11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73" name="Segnaposto testo 13">
            <a:extLst>
              <a:ext uri="{FF2B5EF4-FFF2-40B4-BE49-F238E27FC236}">
                <a16:creationId xmlns:a16="http://schemas.microsoft.com/office/drawing/2014/main" id="{12EB70C3-9807-83CD-C6D7-8DA816CD10C5}"/>
              </a:ext>
            </a:extLst>
          </p:cNvPr>
          <p:cNvSpPr txBox="1">
            <a:spLocks/>
          </p:cNvSpPr>
          <p:nvPr/>
        </p:nvSpPr>
        <p:spPr>
          <a:xfrm>
            <a:off x="199050" y="6056251"/>
            <a:ext cx="1963125" cy="549169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r>
              <a:rPr lang="it-IT" dirty="0"/>
              <a:t>SBO Series 2</a:t>
            </a:r>
          </a:p>
          <a:p>
            <a:pPr>
              <a:buClr>
                <a:srgbClr val="E74B00"/>
              </a:buClr>
            </a:pPr>
            <a:r>
              <a:rPr lang="it-IT" dirty="0"/>
              <a:t>SBO Universal</a:t>
            </a:r>
          </a:p>
          <a:p>
            <a:pPr>
              <a:buClr>
                <a:srgbClr val="E74B00"/>
              </a:buClr>
            </a:pPr>
            <a:r>
              <a:rPr lang="it-IT" dirty="0"/>
              <a:t>SBO Matrix</a:t>
            </a:r>
          </a:p>
        </p:txBody>
      </p:sp>
      <p:sp>
        <p:nvSpPr>
          <p:cNvPr id="74" name="TextBox 9">
            <a:extLst>
              <a:ext uri="{FF2B5EF4-FFF2-40B4-BE49-F238E27FC236}">
                <a16:creationId xmlns:a16="http://schemas.microsoft.com/office/drawing/2014/main" id="{E443DD28-22B4-64F2-4A99-C128192B85BB}"/>
              </a:ext>
            </a:extLst>
          </p:cNvPr>
          <p:cNvSpPr txBox="1"/>
          <p:nvPr/>
        </p:nvSpPr>
        <p:spPr>
          <a:xfrm>
            <a:off x="199050" y="5827863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Machine application: </a:t>
            </a:r>
          </a:p>
        </p:txBody>
      </p:sp>
      <p:sp>
        <p:nvSpPr>
          <p:cNvPr id="75" name="Segnaposto testo 13">
            <a:extLst>
              <a:ext uri="{FF2B5EF4-FFF2-40B4-BE49-F238E27FC236}">
                <a16:creationId xmlns:a16="http://schemas.microsoft.com/office/drawing/2014/main" id="{ED133E87-7334-5DAE-45D3-5C83D05C9F54}"/>
              </a:ext>
            </a:extLst>
          </p:cNvPr>
          <p:cNvSpPr txBox="1">
            <a:spLocks/>
          </p:cNvSpPr>
          <p:nvPr/>
        </p:nvSpPr>
        <p:spPr>
          <a:xfrm>
            <a:off x="199050" y="5164467"/>
            <a:ext cx="1963125" cy="285824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r>
              <a:rPr lang="it-IT" dirty="0"/>
              <a:t>Diagnostic Visit</a:t>
            </a:r>
          </a:p>
          <a:p>
            <a:pPr>
              <a:buClr>
                <a:srgbClr val="E74B00"/>
              </a:buClr>
            </a:pPr>
            <a:r>
              <a:rPr lang="it-IT" dirty="0"/>
              <a:t>Packaging Process Intervention</a:t>
            </a:r>
          </a:p>
        </p:txBody>
      </p:sp>
      <p:sp>
        <p:nvSpPr>
          <p:cNvPr id="76" name="Segnaposto testo 6">
            <a:extLst>
              <a:ext uri="{FF2B5EF4-FFF2-40B4-BE49-F238E27FC236}">
                <a16:creationId xmlns:a16="http://schemas.microsoft.com/office/drawing/2014/main" id="{C2B15D47-420C-031E-3EC2-32FFA8D3CD17}"/>
              </a:ext>
            </a:extLst>
          </p:cNvPr>
          <p:cNvSpPr txBox="1">
            <a:spLocks/>
          </p:cNvSpPr>
          <p:nvPr/>
        </p:nvSpPr>
        <p:spPr>
          <a:xfrm>
            <a:off x="9572625" y="1391677"/>
            <a:ext cx="2249488" cy="206567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100" b="1" i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>
                <a:solidFill>
                  <a:srgbClr val="E74B00"/>
                </a:solidFill>
              </a:rPr>
              <a:t>Already some success stories</a:t>
            </a:r>
          </a:p>
        </p:txBody>
      </p:sp>
      <p:sp>
        <p:nvSpPr>
          <p:cNvPr id="81" name="Rettangolo arrotondato 79">
            <a:extLst>
              <a:ext uri="{FF2B5EF4-FFF2-40B4-BE49-F238E27FC236}">
                <a16:creationId xmlns:a16="http://schemas.microsoft.com/office/drawing/2014/main" id="{7F8FF035-9BA4-F3F0-474B-3B8CA92BC57C}"/>
              </a:ext>
            </a:extLst>
          </p:cNvPr>
          <p:cNvSpPr/>
          <p:nvPr/>
        </p:nvSpPr>
        <p:spPr>
          <a:xfrm>
            <a:off x="9489109" y="732549"/>
            <a:ext cx="2380629" cy="396000"/>
          </a:xfrm>
          <a:prstGeom prst="roundRect">
            <a:avLst>
              <a:gd name="adj" fmla="val 50000"/>
            </a:avLst>
          </a:prstGeom>
          <a:solidFill>
            <a:srgbClr val="E7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>
              <a:ln>
                <a:noFill/>
              </a:ln>
            </a:endParaRPr>
          </a:p>
        </p:txBody>
      </p:sp>
      <p:sp>
        <p:nvSpPr>
          <p:cNvPr id="82" name="Segnaposto testo 71">
            <a:extLst>
              <a:ext uri="{FF2B5EF4-FFF2-40B4-BE49-F238E27FC236}">
                <a16:creationId xmlns:a16="http://schemas.microsoft.com/office/drawing/2014/main" id="{E613E64A-8215-A989-D201-A1DE6E0C731D}"/>
              </a:ext>
            </a:extLst>
          </p:cNvPr>
          <p:cNvSpPr txBox="1">
            <a:spLocks/>
          </p:cNvSpPr>
          <p:nvPr/>
        </p:nvSpPr>
        <p:spPr>
          <a:xfrm>
            <a:off x="9657298" y="732672"/>
            <a:ext cx="2034723" cy="395288"/>
          </a:xfrm>
          <a:prstGeom prst="rect">
            <a:avLst/>
          </a:prstGeom>
        </p:spPr>
        <p:txBody>
          <a:bodyPr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/>
              <a:t>Sustainability</a:t>
            </a:r>
          </a:p>
        </p:txBody>
      </p:sp>
      <p:sp>
        <p:nvSpPr>
          <p:cNvPr id="83" name="TextBox 9">
            <a:extLst>
              <a:ext uri="{FF2B5EF4-FFF2-40B4-BE49-F238E27FC236}">
                <a16:creationId xmlns:a16="http://schemas.microsoft.com/office/drawing/2014/main" id="{BB6C8BF8-83D3-54C0-D546-7997C19520F1}"/>
              </a:ext>
            </a:extLst>
          </p:cNvPr>
          <p:cNvSpPr txBox="1"/>
          <p:nvPr/>
        </p:nvSpPr>
        <p:spPr>
          <a:xfrm>
            <a:off x="199050" y="1005272"/>
            <a:ext cx="1563513" cy="1777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cs typeface="Arial"/>
              </a:rPr>
              <a:t>KEY FIGURES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84" name="Elemento grafico 64">
            <a:extLst>
              <a:ext uri="{FF2B5EF4-FFF2-40B4-BE49-F238E27FC236}">
                <a16:creationId xmlns:a16="http://schemas.microsoft.com/office/drawing/2014/main" id="{2FEC2C91-A539-9968-6BD5-85395EF9AD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9050" y="346381"/>
            <a:ext cx="1334999" cy="360000"/>
          </a:xfrm>
          <a:prstGeom prst="rect">
            <a:avLst/>
          </a:prstGeom>
        </p:spPr>
      </p:pic>
      <p:sp>
        <p:nvSpPr>
          <p:cNvPr id="85" name="Rettangolo 44">
            <a:extLst>
              <a:ext uri="{FF2B5EF4-FFF2-40B4-BE49-F238E27FC236}">
                <a16:creationId xmlns:a16="http://schemas.microsoft.com/office/drawing/2014/main" id="{3CFECDA4-226B-79C8-A599-9758303A00AB}"/>
              </a:ext>
            </a:extLst>
          </p:cNvPr>
          <p:cNvSpPr/>
          <p:nvPr/>
        </p:nvSpPr>
        <p:spPr>
          <a:xfrm>
            <a:off x="-440" y="4645100"/>
            <a:ext cx="2349500" cy="36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BBB3FF9-21B0-E89C-BCB3-708B48CAA9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1977" y="1657196"/>
            <a:ext cx="2215336" cy="12461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Immagine 4">
            <a:extLst>
              <a:ext uri="{FF2B5EF4-FFF2-40B4-BE49-F238E27FC236}">
                <a16:creationId xmlns:a16="http://schemas.microsoft.com/office/drawing/2014/main" id="{B01EBC34-2A8B-FC13-1A86-2DB0D24C3F3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"/>
          <a:stretch/>
        </p:blipFill>
        <p:spPr>
          <a:xfrm>
            <a:off x="9566869" y="3851997"/>
            <a:ext cx="2216590" cy="12461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egnaposto testo 6">
            <a:extLst>
              <a:ext uri="{FF2B5EF4-FFF2-40B4-BE49-F238E27FC236}">
                <a16:creationId xmlns:a16="http://schemas.microsoft.com/office/drawing/2014/main" id="{7707F127-A9A2-E1EB-58D0-CAD9BEB413B4}"/>
              </a:ext>
            </a:extLst>
          </p:cNvPr>
          <p:cNvSpPr txBox="1">
            <a:spLocks/>
          </p:cNvSpPr>
          <p:nvPr/>
        </p:nvSpPr>
        <p:spPr>
          <a:xfrm>
            <a:off x="9572625" y="3456469"/>
            <a:ext cx="2249488" cy="351785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100" b="1" i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>
                <a:solidFill>
                  <a:srgbClr val="E74B00"/>
                </a:solidFill>
              </a:rPr>
              <a:t>Lower operating cost for lower environmental footprint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78734718-BE93-5058-B4DB-FB9FAE975E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529170"/>
              </p:ext>
            </p:extLst>
          </p:nvPr>
        </p:nvGraphicFramePr>
        <p:xfrm>
          <a:off x="288984" y="1566763"/>
          <a:ext cx="1954860" cy="197437"/>
        </p:xfrm>
        <a:graphic>
          <a:graphicData uri="http://schemas.openxmlformats.org/drawingml/2006/table">
            <a:tbl>
              <a:tblPr bandRow="1">
                <a:tableStyleId>{17292A2E-F333-43FB-9621-5CBBE7FDCDCB}</a:tableStyleId>
              </a:tblPr>
              <a:tblGrid>
                <a:gridCol w="1299266">
                  <a:extLst>
                    <a:ext uri="{9D8B030D-6E8A-4147-A177-3AD203B41FA5}">
                      <a16:colId xmlns:a16="http://schemas.microsoft.com/office/drawing/2014/main" val="3370150166"/>
                    </a:ext>
                  </a:extLst>
                </a:gridCol>
                <a:gridCol w="655594">
                  <a:extLst>
                    <a:ext uri="{9D8B030D-6E8A-4147-A177-3AD203B41FA5}">
                      <a16:colId xmlns:a16="http://schemas.microsoft.com/office/drawing/2014/main" val="844719251"/>
                    </a:ext>
                  </a:extLst>
                </a:gridCol>
              </a:tblGrid>
              <a:tr h="197437">
                <a:tc>
                  <a:txBody>
                    <a:bodyPr/>
                    <a:lstStyle/>
                    <a:p>
                      <a:r>
                        <a:rPr lang="it-IT" sz="1200" dirty="0">
                          <a:solidFill>
                            <a:schemeClr val="bg1"/>
                          </a:solidFill>
                        </a:rPr>
                        <a:t>RSP</a:t>
                      </a:r>
                      <a:endParaRPr lang="fr-FR" sz="1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>
                          <a:solidFill>
                            <a:schemeClr val="bg1"/>
                          </a:solidFill>
                        </a:rPr>
                        <a:t>25 000 €</a:t>
                      </a:r>
                    </a:p>
                  </a:txBody>
                  <a:tcPr marL="0" marR="0" marT="0" marB="0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859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7910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3"/>
  <p:tag name="ARTICULATE_PROJECT_OPEN" val="0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ew Sidel Template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idelTemplate23New" id="{ABCD6E0B-69B7-6545-A887-89D6D0CAFF26}" vid="{7EF75ED9-1B79-7547-88D2-C9001BB915EE}"/>
    </a:ext>
  </a:extLst>
</a:theme>
</file>

<file path=ppt/theme/theme2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d5dec9a-9e8b-443d-b3d9-4436fe769d7c">
      <Terms xmlns="http://schemas.microsoft.com/office/infopath/2007/PartnerControls"/>
    </lcf76f155ced4ddcb4097134ff3c332f>
    <TaxCatchAll xmlns="287c254b-2107-4f11-bbf4-c30bafcb041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68AB9D4A8064AA436EDC9C00D82B4" ma:contentTypeVersion="15" ma:contentTypeDescription="Create a new document." ma:contentTypeScope="" ma:versionID="70ba2a0c7f493556dc5396ab5a628fb0">
  <xsd:schema xmlns:xsd="http://www.w3.org/2001/XMLSchema" xmlns:xs="http://www.w3.org/2001/XMLSchema" xmlns:p="http://schemas.microsoft.com/office/2006/metadata/properties" xmlns:ns2="7d5dec9a-9e8b-443d-b3d9-4436fe769d7c" xmlns:ns3="287c254b-2107-4f11-bbf4-c30bafcb0414" targetNamespace="http://schemas.microsoft.com/office/2006/metadata/properties" ma:root="true" ma:fieldsID="3fd1e753463354bd8d5afc6c462dcc88" ns2:_="" ns3:_="">
    <xsd:import namespace="7d5dec9a-9e8b-443d-b3d9-4436fe769d7c"/>
    <xsd:import namespace="287c254b-2107-4f11-bbf4-c30bafcb04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dec9a-9e8b-443d-b3d9-4436fe769d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52679c2-c04b-4011-ba15-776f13b0b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c254b-2107-4f11-bbf4-c30bafcb04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e2d8bf8-3f35-4aba-9ea5-a5010605ad82}" ma:internalName="TaxCatchAll" ma:showField="CatchAllData" ma:web="287c254b-2107-4f11-bbf4-c30bafcb04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BBE037-B914-4DF6-9DB3-74742D37CB26}">
  <ds:schemaRefs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287c254b-2107-4f11-bbf4-c30bafcb0414"/>
    <ds:schemaRef ds:uri="7d5dec9a-9e8b-443d-b3d9-4436fe769d7c"/>
    <ds:schemaRef ds:uri="http://purl.org/dc/elements/1.1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24F3660-6EAC-408C-ABA0-E81E47D26B95}"/>
</file>

<file path=customXml/itemProps3.xml><?xml version="1.0" encoding="utf-8"?>
<ds:datastoreItem xmlns:ds="http://schemas.openxmlformats.org/officeDocument/2006/customXml" ds:itemID="{5CAFCA72-D481-4695-938A-80DAB47B38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Sidel Template</Template>
  <TotalTime>353</TotalTime>
  <Words>201</Words>
  <Application>Microsoft Office PowerPoint</Application>
  <PresentationFormat>Grand écran</PresentationFormat>
  <Paragraphs>43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Wingdings</vt:lpstr>
      <vt:lpstr>New Sidel Template</vt:lpstr>
      <vt:lpstr>think-cell Folie</vt:lpstr>
      <vt:lpstr>Présentation PowerPoint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Arial 30 text length preferably in 1 line only</dc:title>
  <dc:creator>Druon, Mathieu</dc:creator>
  <cp:lastModifiedBy>Boufagher, Mehdy</cp:lastModifiedBy>
  <cp:revision>4</cp:revision>
  <dcterms:created xsi:type="dcterms:W3CDTF">2023-07-28T13:17:31Z</dcterms:created>
  <dcterms:modified xsi:type="dcterms:W3CDTF">2024-11-12T13:34:39Z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1F47552F-2D7C-4099-8EF3-419AFDBA81FA</vt:lpwstr>
  </property>
  <property fmtid="{D5CDD505-2E9C-101B-9397-08002B2CF9AE}" pid="3" name="ArticulatePath">
    <vt:lpwstr>Sidel_Template_4x3_opt</vt:lpwstr>
  </property>
  <property fmtid="{D5CDD505-2E9C-101B-9397-08002B2CF9AE}" pid="4" name="MSIP_Label_94480757-a570-4f64-84e7-c5b3ffe9d573_Enabled">
    <vt:lpwstr>true</vt:lpwstr>
  </property>
  <property fmtid="{D5CDD505-2E9C-101B-9397-08002B2CF9AE}" pid="5" name="MSIP_Label_94480757-a570-4f64-84e7-c5b3ffe9d573_SetDate">
    <vt:lpwstr>2023-07-28T13:18:25Z</vt:lpwstr>
  </property>
  <property fmtid="{D5CDD505-2E9C-101B-9397-08002B2CF9AE}" pid="6" name="MSIP_Label_94480757-a570-4f64-84e7-c5b3ffe9d573_Method">
    <vt:lpwstr>Privileged</vt:lpwstr>
  </property>
  <property fmtid="{D5CDD505-2E9C-101B-9397-08002B2CF9AE}" pid="7" name="MSIP_Label_94480757-a570-4f64-84e7-c5b3ffe9d573_Name">
    <vt:lpwstr>General</vt:lpwstr>
  </property>
  <property fmtid="{D5CDD505-2E9C-101B-9397-08002B2CF9AE}" pid="8" name="MSIP_Label_94480757-a570-4f64-84e7-c5b3ffe9d573_SiteId">
    <vt:lpwstr>2390cbd1-e663-4321-bc93-ba298637ce52</vt:lpwstr>
  </property>
  <property fmtid="{D5CDD505-2E9C-101B-9397-08002B2CF9AE}" pid="9" name="MSIP_Label_94480757-a570-4f64-84e7-c5b3ffe9d573_ActionId">
    <vt:lpwstr>f5ed4786-bb1c-4eb6-b3de-d5c22e584c50</vt:lpwstr>
  </property>
  <property fmtid="{D5CDD505-2E9C-101B-9397-08002B2CF9AE}" pid="10" name="MSIP_Label_94480757-a570-4f64-84e7-c5b3ffe9d573_ContentBits">
    <vt:lpwstr>2</vt:lpwstr>
  </property>
  <property fmtid="{D5CDD505-2E9C-101B-9397-08002B2CF9AE}" pid="11" name="MediaServiceImageTags">
    <vt:lpwstr/>
  </property>
  <property fmtid="{D5CDD505-2E9C-101B-9397-08002B2CF9AE}" pid="12" name="ContentTypeId">
    <vt:lpwstr>0x010100A9E68AB9D4A8064AA436EDC9C00D82B4</vt:lpwstr>
  </property>
</Properties>
</file>