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F4"/>
    <a:srgbClr val="EDEFF5"/>
    <a:srgbClr val="94EFE3"/>
    <a:srgbClr val="E74B00"/>
    <a:srgbClr val="565E61"/>
    <a:srgbClr val="FF0000"/>
    <a:srgbClr val="575E62"/>
    <a:srgbClr val="333333"/>
    <a:srgbClr val="CC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86418" autoAdjust="0"/>
  </p:normalViewPr>
  <p:slideViewPr>
    <p:cSldViewPr snapToGrid="0" showGuides="1">
      <p:cViewPr varScale="1">
        <p:scale>
          <a:sx n="82" d="100"/>
          <a:sy n="82" d="100"/>
        </p:scale>
        <p:origin x="595" y="72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DFA00C89-DB52-4F6E-8E08-604BA51DB833}"/>
    <pc:docChg chg="modSld">
      <pc:chgData name="Boufagher, Mehdy" userId="a8e82b8c-6d9f-4cb3-895e-aa54cfd06ba1" providerId="ADAL" clId="{DFA00C89-DB52-4F6E-8E08-604BA51DB833}" dt="2024-11-12T13:34:23.860" v="3" actId="14100"/>
      <pc:docMkLst>
        <pc:docMk/>
      </pc:docMkLst>
      <pc:sldChg chg="modSp mod">
        <pc:chgData name="Boufagher, Mehdy" userId="a8e82b8c-6d9f-4cb3-895e-aa54cfd06ba1" providerId="ADAL" clId="{DFA00C89-DB52-4F6E-8E08-604BA51DB833}" dt="2024-11-12T13:34:23.860" v="3" actId="14100"/>
        <pc:sldMkLst>
          <pc:docMk/>
          <pc:sldMk cId="4193791004" sldId="256"/>
        </pc:sldMkLst>
        <pc:spChg chg="mod">
          <ac:chgData name="Boufagher, Mehdy" userId="a8e82b8c-6d9f-4cb3-895e-aa54cfd06ba1" providerId="ADAL" clId="{DFA00C89-DB52-4F6E-8E08-604BA51DB833}" dt="2024-11-12T09:41:51.361" v="0" actId="14100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DFA00C89-DB52-4F6E-8E08-604BA51DB833}" dt="2024-11-12T13:34:23.860" v="3" actId="14100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12/11/2024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42963"/>
            <a:ext cx="5537200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4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71709"/>
            <a:ext cx="116999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November 2024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3" r:id="rId6"/>
    <p:sldLayoutId id="2147483704" r:id="rId7"/>
    <p:sldLayoutId id="2147483706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463616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10800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noProof="1">
                <a:solidFill>
                  <a:schemeClr val="accent4"/>
                </a:solidFill>
              </a:rPr>
              <a:t>AUDIT including QUICK WINS for fast payback</a:t>
            </a:r>
          </a:p>
          <a:p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INSPECTION </a:t>
            </a:r>
            <a:r>
              <a:rPr lang="en-US" noProof="1"/>
              <a:t>machine wearing, production quality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MEASUREMENT </a:t>
            </a:r>
            <a:r>
              <a:rPr lang="en-US" noProof="1"/>
              <a:t>energy consumption per identified SKU, potential leakages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ANALYSIS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PROCESS OPTIMISATION </a:t>
            </a:r>
            <a:r>
              <a:rPr lang="en-US" noProof="1"/>
              <a:t>to generate the first</a:t>
            </a:r>
            <a:r>
              <a:rPr lang="en-US" b="1" noProof="1">
                <a:solidFill>
                  <a:schemeClr val="accent4"/>
                </a:solidFill>
              </a:rPr>
              <a:t> SAVINGS</a:t>
            </a:r>
          </a:p>
          <a:p>
            <a:pPr lvl="2"/>
            <a:endParaRPr lang="en-US" noProof="1"/>
          </a:p>
          <a:p>
            <a:pPr lvl="2"/>
            <a:r>
              <a:rPr lang="en-US" noProof="1"/>
              <a:t>and</a:t>
            </a:r>
            <a:r>
              <a:rPr lang="en-US" b="1" noProof="1">
                <a:solidFill>
                  <a:schemeClr val="accent4"/>
                </a:solidFill>
              </a:rPr>
              <a:t> REPORTING with all IMPROVEMENTS POSSIBILITIES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IMPLEMENTATION </a:t>
            </a:r>
            <a:r>
              <a:rPr lang="en-US" noProof="1"/>
              <a:t>of selected solutions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AUDIT </a:t>
            </a:r>
            <a:r>
              <a:rPr lang="en-US" noProof="1"/>
              <a:t>to measure the real </a:t>
            </a:r>
            <a:r>
              <a:rPr lang="en-US" b="1" noProof="1">
                <a:solidFill>
                  <a:schemeClr val="accent4"/>
                </a:solidFill>
              </a:rPr>
              <a:t>SAVINGS RELALIZED</a:t>
            </a:r>
            <a:endParaRPr lang="en-US" noProof="1"/>
          </a:p>
          <a:p>
            <a:endParaRPr lang="en-US" noProof="1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350685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On-site measurements to check bottle production performance and power consumption</a:t>
            </a:r>
          </a:p>
          <a:p>
            <a:r>
              <a:rPr lang="en-US" noProof="1"/>
              <a:t>Packaging assessment to identify optimization areas</a:t>
            </a:r>
          </a:p>
          <a:p>
            <a:r>
              <a:rPr lang="en-US" noProof="1"/>
              <a:t>Measurement analysis to identify optimisation levers</a:t>
            </a:r>
          </a:p>
          <a:p>
            <a:r>
              <a:rPr lang="en-US" noProof="1"/>
              <a:t>Equipment inspection to check overconsumption due to wear parts or non-optimized settings</a:t>
            </a:r>
          </a:p>
          <a:p>
            <a:r>
              <a:rPr lang="en-US" noProof="1"/>
              <a:t>Comparisons with original equipment specifications and ‘’Best in class’’ values from our databases</a:t>
            </a:r>
          </a:p>
          <a:p>
            <a:r>
              <a:rPr lang="en-US" noProof="1"/>
              <a:t>Process optimization of each SKU identified allowing decrease of energy consumption</a:t>
            </a:r>
          </a:p>
          <a:p>
            <a:r>
              <a:rPr lang="en-US" noProof="1"/>
              <a:t>Customer accompaniement to production tool (including packaging) transformation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56" name="Segnaposto testo 38">
            <a:extLst>
              <a:ext uri="{FF2B5EF4-FFF2-40B4-BE49-F238E27FC236}">
                <a16:creationId xmlns:a16="http://schemas.microsoft.com/office/drawing/2014/main" id="{4C4FC064-3AE4-BDB6-CE6E-ED90C2136D5A}"/>
              </a:ext>
            </a:extLst>
          </p:cNvPr>
          <p:cNvSpPr txBox="1">
            <a:spLocks/>
          </p:cNvSpPr>
          <p:nvPr/>
        </p:nvSpPr>
        <p:spPr>
          <a:xfrm>
            <a:off x="6046831" y="5570202"/>
            <a:ext cx="3240000" cy="66513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Lowest operating cost and environmental footprint</a:t>
            </a:r>
          </a:p>
        </p:txBody>
      </p:sp>
      <p:grpSp>
        <p:nvGrpSpPr>
          <p:cNvPr id="57" name="Gruppo 59">
            <a:extLst>
              <a:ext uri="{FF2B5EF4-FFF2-40B4-BE49-F238E27FC236}">
                <a16:creationId xmlns:a16="http://schemas.microsoft.com/office/drawing/2014/main" id="{D682DAD1-ECF6-A60C-6984-9692AA5B5BA7}"/>
              </a:ext>
            </a:extLst>
          </p:cNvPr>
          <p:cNvGrpSpPr/>
          <p:nvPr/>
        </p:nvGrpSpPr>
        <p:grpSpPr>
          <a:xfrm>
            <a:off x="6046016" y="5267662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8" name="Rettangolo 60">
              <a:extLst>
                <a:ext uri="{FF2B5EF4-FFF2-40B4-BE49-F238E27FC236}">
                  <a16:creationId xmlns:a16="http://schemas.microsoft.com/office/drawing/2014/main" id="{69C39850-2352-24DD-6104-10190B939056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9" name="CasellaDiTesto 61">
              <a:extLst>
                <a:ext uri="{FF2B5EF4-FFF2-40B4-BE49-F238E27FC236}">
                  <a16:creationId xmlns:a16="http://schemas.microsoft.com/office/drawing/2014/main" id="{0946C61B-574F-2826-8F24-6605425CDEA4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DELIVERABLES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577427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Eco-Audit Services – BLOWER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357108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AU05-3 Eco-Partner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2226" y="2025096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According to electricity price (could be less than 6 months)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2226" y="186711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2226" y="2880700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Not applicable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2226" y="270122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2226" y="3422700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Audit duration = 4 days incl. 1 full day production stoppage (+1 day per additionnal SKU)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2226" y="324185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SBO Series 2</a:t>
            </a:r>
          </a:p>
          <a:p>
            <a:pPr>
              <a:buClr>
                <a:srgbClr val="E74B00"/>
              </a:buClr>
            </a:pPr>
            <a:r>
              <a:rPr lang="it-IT" dirty="0"/>
              <a:t>SBO Universal</a:t>
            </a:r>
          </a:p>
          <a:p>
            <a:pPr>
              <a:buClr>
                <a:srgbClr val="E74B00"/>
              </a:buClr>
            </a:pPr>
            <a:r>
              <a:rPr lang="it-IT" dirty="0"/>
              <a:t>SBO Matrix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7"/>
            <a:ext cx="1963125" cy="285824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Diagnostic Visit</a:t>
            </a:r>
          </a:p>
          <a:p>
            <a:pPr>
              <a:buClr>
                <a:srgbClr val="E74B00"/>
              </a:buClr>
            </a:pPr>
            <a:r>
              <a:rPr lang="it-IT" dirty="0"/>
              <a:t>Packaging Process Intervention</a:t>
            </a:r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C2B15D47-420C-031E-3EC2-32FFA8D3CD17}"/>
              </a:ext>
            </a:extLst>
          </p:cNvPr>
          <p:cNvSpPr txBox="1">
            <a:spLocks/>
          </p:cNvSpPr>
          <p:nvPr/>
        </p:nvSpPr>
        <p:spPr>
          <a:xfrm>
            <a:off x="9572625" y="1391677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Already some success stories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718894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719017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Sustainability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BB3FF9-21B0-E89C-BCB3-708B48CAA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977" y="1657196"/>
            <a:ext cx="2215336" cy="1246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B01EBC34-2A8B-FC13-1A86-2DB0D24C3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/>
          <a:stretch/>
        </p:blipFill>
        <p:spPr>
          <a:xfrm>
            <a:off x="9566869" y="3851997"/>
            <a:ext cx="2216590" cy="1246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7707F127-A9A2-E1EB-58D0-CAD9BEB413B4}"/>
              </a:ext>
            </a:extLst>
          </p:cNvPr>
          <p:cNvSpPr txBox="1">
            <a:spLocks/>
          </p:cNvSpPr>
          <p:nvPr/>
        </p:nvSpPr>
        <p:spPr>
          <a:xfrm>
            <a:off x="9572625" y="3456469"/>
            <a:ext cx="2249488" cy="351785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Lower operating cost for lower environmental footprint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8734718-BE93-5058-B4DB-FB9FAE975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28803"/>
              </p:ext>
            </p:extLst>
          </p:nvPr>
        </p:nvGraphicFramePr>
        <p:xfrm>
          <a:off x="288984" y="1566763"/>
          <a:ext cx="1757530" cy="197437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1757530">
                  <a:extLst>
                    <a:ext uri="{9D8B030D-6E8A-4147-A177-3AD203B41FA5}">
                      <a16:colId xmlns:a16="http://schemas.microsoft.com/office/drawing/2014/main" val="3370150166"/>
                    </a:ext>
                  </a:extLst>
                </a:gridCol>
              </a:tblGrid>
              <a:tr h="197437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According to investment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85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" id="{ABCD6E0B-69B7-6545-A887-89D6D0CAFF26}" vid="{7EF75ED9-1B79-7547-88D2-C9001BB915EE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5dec9a-9e8b-443d-b3d9-4436fe769d7c">
      <Terms xmlns="http://schemas.microsoft.com/office/infopath/2007/PartnerControls"/>
    </lcf76f155ced4ddcb4097134ff3c332f>
    <TaxCatchAll xmlns="287c254b-2107-4f11-bbf4-c30bafcb04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BBE037-B914-4DF6-9DB3-74742D37CB26}">
  <ds:schemaRefs>
    <ds:schemaRef ds:uri="http://purl.org/dc/elements/1.1/"/>
    <ds:schemaRef ds:uri="287c254b-2107-4f11-bbf4-c30bafcb0414"/>
    <ds:schemaRef ds:uri="http://purl.org/dc/dcmitype/"/>
    <ds:schemaRef ds:uri="7d5dec9a-9e8b-443d-b3d9-4436fe769d7c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5E87BA-1C83-46A3-8735-FF2BE13062B9}"/>
</file>

<file path=customXml/itemProps3.xml><?xml version="1.0" encoding="utf-8"?>
<ds:datastoreItem xmlns:ds="http://schemas.openxmlformats.org/officeDocument/2006/customXml" ds:itemID="{5CAFCA72-D481-4695-938A-80DAB47B38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</Template>
  <TotalTime>359</TotalTime>
  <Words>210</Words>
  <Application>Microsoft Office PowerPoint</Application>
  <PresentationFormat>Grand écran</PresentationFormat>
  <Paragraphs>47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30 text length preferably in 1 line only</dc:title>
  <dc:creator>Druon, Mathieu</dc:creator>
  <cp:lastModifiedBy>Boufagher, Mehdy</cp:lastModifiedBy>
  <cp:revision>5</cp:revision>
  <dcterms:created xsi:type="dcterms:W3CDTF">2023-07-28T13:17:31Z</dcterms:created>
  <dcterms:modified xsi:type="dcterms:W3CDTF">2024-11-12T13:34:30Z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2023-07-28T13:18:25Z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f5ed4786-bb1c-4eb6-b3de-d5c22e584c50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MediaServiceImageTags">
    <vt:lpwstr/>
  </property>
  <property fmtid="{D5CDD505-2E9C-101B-9397-08002B2CF9AE}" pid="12" name="ContentTypeId">
    <vt:lpwstr>0x010100A9E68AB9D4A8064AA436EDC9C00D82B4</vt:lpwstr>
  </property>
</Properties>
</file>