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0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emf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">
            <a:extLst>
              <a:ext uri="{FF2B5EF4-FFF2-40B4-BE49-F238E27FC236}">
                <a16:creationId xmlns:a16="http://schemas.microsoft.com/office/drawing/2014/main" id="{1DEE6494-7B4A-4743-A662-1F9A72DA26D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9A83367E-42DA-45A7-992D-7D4CD37FEFE4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ea typeface="ＭＳ Ｐゴシック" pitchFamily="34" charset="-128"/>
                  <a:cs typeface="Arial" charset="0"/>
                </a:rPr>
                <a:t>VALOR Y VENTAJAS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17B6A8B0-87F8-4AB8-A1C3-AD7D014EF7DD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2" name="Rechteck 11">
              <a:extLst>
                <a:ext uri="{FF2B5EF4-FFF2-40B4-BE49-F238E27FC236}">
                  <a16:creationId xmlns:a16="http://schemas.microsoft.com/office/drawing/2014/main" id="{98E519DC-B034-4B23-A545-D801F7FAA4F4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cs typeface="Arial" charset="0"/>
                </a:rPr>
                <a:t>DESCRIPCIÓN</a:t>
              </a:r>
              <a:endParaRPr lang="fr-F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3" name="Rechteck 12">
              <a:extLst>
                <a:ext uri="{FF2B5EF4-FFF2-40B4-BE49-F238E27FC236}">
                  <a16:creationId xmlns:a16="http://schemas.microsoft.com/office/drawing/2014/main" id="{133FB278-4C04-4385-92E0-48FC4831DF1A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FB269A12-0D2B-42AD-BDD9-01A902FC28D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FB269A12-0D2B-42AD-BDD9-01A902FC28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D59CC8B6-8E7A-49B8-88C0-3676CAC03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es-ES" altLang="fr-FR" dirty="0"/>
              <a:t>Opere su equipo de manera segura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1793E68A-37BF-48F1-8758-B94AFF3DBE8E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es-ES" altLang="en-US" dirty="0"/>
              <a:t>Migración de HMI a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25EDCA33-E74A-4BA1-A486-52E1FE7C0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0CF3A04-12F0-43FB-B897-A3E286DB9E2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lang="fr-FR" sz="800" kern="0" dirty="0" err="1">
                <a:solidFill>
                  <a:srgbClr val="000000"/>
                </a:solidFill>
              </a:rPr>
              <a:t>Obsolescencia</a:t>
            </a:r>
            <a:r>
              <a:rPr lang="fr-FR" sz="800" kern="0" dirty="0">
                <a:solidFill>
                  <a:srgbClr val="000000"/>
                </a:solidFill>
              </a:rPr>
              <a:t> , </a:t>
            </a:r>
            <a:r>
              <a:rPr sz="800" kern="0" dirty="0" err="1"/>
              <a:t>Eficiencia</a:t>
            </a:r>
            <a:r>
              <a:rPr sz="800" kern="0" dirty="0"/>
              <a:t>,</a:t>
            </a:r>
            <a:r>
              <a:rPr lang="fr-FR" sz="800" kern="0" dirty="0"/>
              <a:t> </a:t>
            </a:r>
            <a:r>
              <a:rPr lang="en-US" sz="800" kern="0" dirty="0" err="1">
                <a:solidFill>
                  <a:srgbClr val="000000"/>
                </a:solidFill>
              </a:rPr>
              <a:t>Optimización</a:t>
            </a:r>
            <a:r>
              <a:rPr lang="en-US" sz="800" kern="0" dirty="0">
                <a:solidFill>
                  <a:srgbClr val="000000"/>
                </a:solidFill>
              </a:rPr>
              <a:t> de </a:t>
            </a:r>
            <a:r>
              <a:rPr lang="en-US" sz="800" kern="0" dirty="0" err="1">
                <a:solidFill>
                  <a:srgbClr val="000000"/>
                </a:solidFill>
              </a:rPr>
              <a:t>costos</a:t>
            </a:r>
            <a:r>
              <a:rPr sz="800" kern="0" dirty="0"/>
              <a:t> </a:t>
            </a:r>
          </a:p>
          <a:p>
            <a:pPr>
              <a:defRPr/>
            </a:pPr>
            <a:r>
              <a:rPr sz="800" kern="0" dirty="0" err="1"/>
              <a:t>Equipo</a:t>
            </a:r>
            <a:r>
              <a:rPr sz="800" kern="0" dirty="0"/>
              <a:t>: </a:t>
            </a:r>
            <a:r>
              <a:rPr lang="fr-FR" sz="800" kern="0" dirty="0"/>
              <a:t>E</a:t>
            </a:r>
            <a:r>
              <a:rPr lang="de-CH" altLang="fr-FR" sz="800" dirty="0" err="1">
                <a:solidFill>
                  <a:srgbClr val="000000"/>
                </a:solidFill>
              </a:rPr>
              <a:t>tiquetadoras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,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 Evolution</a:t>
            </a:r>
            <a:endParaRPr sz="800" kern="0" dirty="0"/>
          </a:p>
          <a:p>
            <a:pPr>
              <a:defRPr/>
            </a:pPr>
            <a:r>
              <a:rPr sz="800" kern="0" dirty="0"/>
              <a:t>Código de </a:t>
            </a:r>
            <a:r>
              <a:rPr sz="800" kern="0" dirty="0" err="1"/>
              <a:t>catálogo</a:t>
            </a:r>
            <a:r>
              <a:rPr sz="800" kern="0" dirty="0"/>
              <a:t>: </a:t>
            </a:r>
            <a:r>
              <a:rPr lang="fr-FR" sz="800" kern="0" dirty="0"/>
              <a:t>AX28</a:t>
            </a:r>
            <a:endParaRPr sz="800" kern="0" dirty="0"/>
          </a:p>
        </p:txBody>
      </p:sp>
      <p:sp>
        <p:nvSpPr>
          <p:cNvPr id="5128" name="Rectangle 1">
            <a:extLst>
              <a:ext uri="{FF2B5EF4-FFF2-40B4-BE49-F238E27FC236}">
                <a16:creationId xmlns:a16="http://schemas.microsoft.com/office/drawing/2014/main" id="{8A005651-1E06-449F-B505-DBB57B220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2192338"/>
            <a:ext cx="3889375" cy="239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Evita tiempos de inactividad más prolongados en caso de avería;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Funciones de ciberseguridad mejoradas disponibles con W10;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20% más rápido en el inicio del sistema y las operaciones táctiles;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Calidad de imagen mejorada;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Mejor resistencia al calor;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Aumenta el rendimiento y reduce los costos de mantenimiento.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s-ES" altLang="fr-FR" sz="1150" b="1" dirty="0">
              <a:solidFill>
                <a:srgbClr val="000000"/>
              </a:solidFill>
            </a:endParaRP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s-ES" altLang="fr-FR" sz="1150" b="1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r>
              <a:rPr lang="es-ES" altLang="fr-FR" sz="1150" b="1" dirty="0">
                <a:solidFill>
                  <a:srgbClr val="000000"/>
                </a:solidFill>
              </a:rPr>
              <a:t>¡Es hora de actualizar a Windows 10!</a:t>
            </a:r>
            <a:endParaRPr lang="en-US" altLang="zh-CN" sz="1150" b="1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6F9DEE-7929-4E7F-A6AC-8AD9579FA0A5}"/>
              </a:ext>
            </a:extLst>
          </p:cNvPr>
          <p:cNvSpPr/>
          <p:nvPr/>
        </p:nvSpPr>
        <p:spPr>
          <a:xfrm>
            <a:off x="4749800" y="2187196"/>
            <a:ext cx="3858418" cy="2375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El nuevo sistema con panel HMI B&amp;R 2200, basado en Windows 10, consiste en un nuevo HMI </a:t>
            </a:r>
            <a:r>
              <a:rPr lang="es-ES" sz="1150" dirty="0" err="1">
                <a:solidFill>
                  <a:srgbClr val="000000"/>
                </a:solidFill>
              </a:rPr>
              <a:t>plug</a:t>
            </a:r>
            <a:r>
              <a:rPr lang="es-ES" sz="1150" dirty="0">
                <a:solidFill>
                  <a:srgbClr val="000000"/>
                </a:solidFill>
              </a:rPr>
              <a:t> &amp; </a:t>
            </a:r>
            <a:r>
              <a:rPr lang="es-ES" sz="1150" dirty="0" err="1">
                <a:solidFill>
                  <a:srgbClr val="000000"/>
                </a:solidFill>
              </a:rPr>
              <a:t>play</a:t>
            </a:r>
            <a:r>
              <a:rPr lang="es-ES" sz="1150" dirty="0">
                <a:solidFill>
                  <a:srgbClr val="000000"/>
                </a:solidFill>
              </a:rPr>
              <a:t> con el mismo tamaño de pantalla basado en Windows 10. Incluye cifrado de respaldo de software y migración desde la plataforma existente (WCE, W7…) a W10.</a:t>
            </a:r>
          </a:p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No se aplicarán cambios al diseño gráfico, solo se realizará una conversión. </a:t>
            </a:r>
          </a:p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Incluye material de hardware y el documento de Procedimientos de instalación. Si una función cliente-servidor está presente, el panel de la contraparte también debe actualizarse.</a:t>
            </a:r>
            <a:endParaRPr lang="en-US" sz="1150" dirty="0">
              <a:solidFill>
                <a:srgbClr val="000000"/>
              </a:solidFill>
            </a:endParaRPr>
          </a:p>
        </p:txBody>
      </p:sp>
      <p:pic>
        <p:nvPicPr>
          <p:cNvPr id="21" name="Immagine 31" descr="Immagine che contiene testo, elettronico, schermo&#10;&#10;Descrizione generata automaticamente">
            <a:extLst>
              <a:ext uri="{FF2B5EF4-FFF2-40B4-BE49-F238E27FC236}">
                <a16:creationId xmlns:a16="http://schemas.microsoft.com/office/drawing/2014/main" id="{6302F544-A5C8-4A93-8F0E-39D0B0DDA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42455" y="4723166"/>
            <a:ext cx="904728" cy="79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">
            <a:extLst>
              <a:ext uri="{FF2B5EF4-FFF2-40B4-BE49-F238E27FC236}">
                <a16:creationId xmlns:a16="http://schemas.microsoft.com/office/drawing/2014/main" id="{5F563854-259B-4225-9607-F7B90DE7C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2819" y="5637355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PPC2200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48AB59B-8335-4130-A708-560FE238A8CF}"/>
              </a:ext>
            </a:extLst>
          </p:cNvPr>
          <p:cNvGrpSpPr/>
          <p:nvPr/>
        </p:nvGrpSpPr>
        <p:grpSpPr>
          <a:xfrm>
            <a:off x="6559907" y="4723166"/>
            <a:ext cx="1359830" cy="1002610"/>
            <a:chOff x="3082570" y="2077724"/>
            <a:chExt cx="2443653" cy="1631023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C3E2D32-3923-4B76-98AB-59928C6ADF4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FF6514AA-5992-4E34-A5B3-B8F4D7EDB3F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28" name="Titel 1">
            <a:extLst>
              <a:ext uri="{FF2B5EF4-FFF2-40B4-BE49-F238E27FC236}">
                <a16:creationId xmlns:a16="http://schemas.microsoft.com/office/drawing/2014/main" id="{AE329B3B-DFBE-42C7-8788-3ECBE1C6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847" y="4656191"/>
            <a:ext cx="1728000" cy="26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900" b="1" dirty="0">
                <a:solidFill>
                  <a:srgbClr val="E64B00"/>
                </a:solidFill>
              </a:rPr>
              <a:t>Example of current panels PC</a:t>
            </a:r>
          </a:p>
        </p:txBody>
      </p:sp>
      <p:pic>
        <p:nvPicPr>
          <p:cNvPr id="29" name="Immagine 25" descr="Immagine che contiene testo, monitor, interni, microonde&#10;&#10;Descrizione generata automaticamente">
            <a:extLst>
              <a:ext uri="{FF2B5EF4-FFF2-40B4-BE49-F238E27FC236}">
                <a16:creationId xmlns:a16="http://schemas.microsoft.com/office/drawing/2014/main" id="{91D269AE-ED81-42CA-8593-5E89BA019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4263" y="4769546"/>
            <a:ext cx="52860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Immagine 26" descr="Immagine che contiene testo&#10;&#10;Descrizione generata automaticamente">
            <a:extLst>
              <a:ext uri="{FF2B5EF4-FFF2-40B4-BE49-F238E27FC236}">
                <a16:creationId xmlns:a16="http://schemas.microsoft.com/office/drawing/2014/main" id="{B4425BDC-6E55-46F7-9C53-3EB16D590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8495" y="4742357"/>
            <a:ext cx="57486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27">
            <a:extLst>
              <a:ext uri="{FF2B5EF4-FFF2-40B4-BE49-F238E27FC236}">
                <a16:creationId xmlns:a16="http://schemas.microsoft.com/office/drawing/2014/main" id="{672F96E0-E634-47EB-BBBA-E621E85CE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5081" y="5206323"/>
            <a:ext cx="631334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2">
            <a:extLst>
              <a:ext uri="{FF2B5EF4-FFF2-40B4-BE49-F238E27FC236}">
                <a16:creationId xmlns:a16="http://schemas.microsoft.com/office/drawing/2014/main" id="{7AC06A92-AEDD-45E6-BEE6-C9F440FA2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28" y="5008089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PPC120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6C6446B8-09F6-40AC-B97E-A52301031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21" y="4988381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PPC320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D97BEF03-6E2F-44CC-BBE8-0E2B7DEC7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107" y="5452258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PPC2100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2079</TotalTime>
  <Words>206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Opere su equipo de manera segura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74</cp:revision>
  <dcterms:created xsi:type="dcterms:W3CDTF">2018-02-10T17:04:39Z</dcterms:created>
  <dcterms:modified xsi:type="dcterms:W3CDTF">2021-05-18T12:22:04Z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2021-05-18T12:22:04Z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