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947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0" y="7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18/05/2021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648051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1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18 May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F4A55A09-6EB7-44B7-A3B2-17F745536A1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emf"/><Relationship Id="rId10" Type="http://schemas.openxmlformats.org/officeDocument/2006/relationships/image" Target="../media/image7.jpeg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5">
            <a:extLst>
              <a:ext uri="{FF2B5EF4-FFF2-40B4-BE49-F238E27FC236}">
                <a16:creationId xmlns:a16="http://schemas.microsoft.com/office/drawing/2014/main" id="{069D18EF-D2FF-4959-A015-909D2D99FF9D}"/>
              </a:ext>
            </a:extLst>
          </p:cNvPr>
          <p:cNvGrpSpPr>
            <a:grpSpLocks/>
          </p:cNvGrpSpPr>
          <p:nvPr/>
        </p:nvGrpSpPr>
        <p:grpSpPr bwMode="auto">
          <a:xfrm>
            <a:off x="647700" y="1773238"/>
            <a:ext cx="7991475" cy="4073525"/>
            <a:chOff x="647700" y="1900238"/>
            <a:chExt cx="7991475" cy="3946525"/>
          </a:xfrm>
        </p:grpSpPr>
        <p:sp>
          <p:nvSpPr>
            <p:cNvPr id="17" name="Rechteck 3">
              <a:extLst>
                <a:ext uri="{FF2B5EF4-FFF2-40B4-BE49-F238E27FC236}">
                  <a16:creationId xmlns:a16="http://schemas.microsoft.com/office/drawing/2014/main" id="{C20D7B70-1334-487A-8992-C3374B0F5829}"/>
                </a:ext>
              </a:extLst>
            </p:cNvPr>
            <p:cNvSpPr/>
            <p:nvPr/>
          </p:nvSpPr>
          <p:spPr>
            <a:xfrm>
              <a:off x="647700" y="1912542"/>
              <a:ext cx="3889375" cy="395267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  <a:latin typeface="Arial"/>
                </a:rPr>
                <a:t>VALEUR ET AVANTAGES</a:t>
              </a:r>
              <a:endParaRPr lang="fr-FR" sz="1400" b="1" dirty="0">
                <a:solidFill>
                  <a:srgbClr val="FFFFFF"/>
                </a:solidFill>
                <a:latin typeface="Arial"/>
                <a:ea typeface="MS PGothic" pitchFamily="34" charset="-128"/>
              </a:endParaRPr>
            </a:p>
          </p:txBody>
        </p:sp>
        <p:sp>
          <p:nvSpPr>
            <p:cNvPr id="18" name="Rechteck 4">
              <a:extLst>
                <a:ext uri="{FF2B5EF4-FFF2-40B4-BE49-F238E27FC236}">
                  <a16:creationId xmlns:a16="http://schemas.microsoft.com/office/drawing/2014/main" id="{C21ED640-0A83-431E-8665-27A23954E1B8}"/>
                </a:ext>
              </a:extLst>
            </p:cNvPr>
            <p:cNvSpPr>
              <a:spLocks/>
            </p:cNvSpPr>
            <p:nvPr/>
          </p:nvSpPr>
          <p:spPr>
            <a:xfrm>
              <a:off x="647700" y="2307809"/>
              <a:ext cx="3889375" cy="353895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182563" indent="-1825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ct val="45000"/>
                </a:spcBef>
                <a:spcAft>
                  <a:spcPts val="0"/>
                </a:spcAft>
                <a:buClr>
                  <a:srgbClr val="E64B00"/>
                </a:buClr>
                <a:buFont typeface="Wingdings" pitchFamily="2" charset="2"/>
                <a:buChar char="§"/>
                <a:defRPr/>
              </a:pPr>
              <a:endParaRPr lang="de-CH" altLang="fr-FR" sz="1200" dirty="0">
                <a:solidFill>
                  <a:srgbClr val="000000"/>
                </a:solidFill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19" name="Rechteck 11">
              <a:extLst>
                <a:ext uri="{FF2B5EF4-FFF2-40B4-BE49-F238E27FC236}">
                  <a16:creationId xmlns:a16="http://schemas.microsoft.com/office/drawing/2014/main" id="{7D277E89-FEF8-4C66-96B5-9CBB3D6CFDFE}"/>
                </a:ext>
              </a:extLst>
            </p:cNvPr>
            <p:cNvSpPr/>
            <p:nvPr/>
          </p:nvSpPr>
          <p:spPr>
            <a:xfrm>
              <a:off x="4749800" y="1900238"/>
              <a:ext cx="3889375" cy="40757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 marL="190500" indent="-1905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ts val="300"/>
                </a:spcBef>
                <a:buSzPct val="100000"/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latin typeface="Arial"/>
                </a:rPr>
                <a:t>DESCRIPTION</a:t>
              </a:r>
            </a:p>
          </p:txBody>
        </p:sp>
        <p:sp>
          <p:nvSpPr>
            <p:cNvPr id="20" name="Rechteck 12">
              <a:extLst>
                <a:ext uri="{FF2B5EF4-FFF2-40B4-BE49-F238E27FC236}">
                  <a16:creationId xmlns:a16="http://schemas.microsoft.com/office/drawing/2014/main" id="{94D27B2B-C98E-4F7C-A00D-DC4DD63F5112}"/>
                </a:ext>
              </a:extLst>
            </p:cNvPr>
            <p:cNvSpPr>
              <a:spLocks/>
            </p:cNvSpPr>
            <p:nvPr/>
          </p:nvSpPr>
          <p:spPr>
            <a:xfrm>
              <a:off x="4749800" y="2304733"/>
              <a:ext cx="3889375" cy="35420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182563" indent="-182563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Pct val="100000"/>
                <a:buFont typeface="Wingdings" pitchFamily="2" charset="2"/>
                <a:buChar char="§"/>
                <a:defRPr/>
              </a:pPr>
              <a:endParaRPr lang="de-CH" altLang="fr-FR" sz="120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123" name="Objekt 25" hidden="1">
            <a:extLst>
              <a:ext uri="{FF2B5EF4-FFF2-40B4-BE49-F238E27FC236}">
                <a16:creationId xmlns:a16="http://schemas.microsoft.com/office/drawing/2014/main" id="{33698B71-2FB4-4226-A7AD-72BDEC9214B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3" name="Objekt 25" hidden="1">
                        <a:extLst>
                          <a:ext uri="{FF2B5EF4-FFF2-40B4-BE49-F238E27FC236}">
                            <a16:creationId xmlns:a16="http://schemas.microsoft.com/office/drawing/2014/main" id="{33698B71-2FB4-4226-A7AD-72BDEC9214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Title 1">
            <a:extLst>
              <a:ext uri="{FF2B5EF4-FFF2-40B4-BE49-F238E27FC236}">
                <a16:creationId xmlns:a16="http://schemas.microsoft.com/office/drawing/2014/main" id="{45D9C67B-8630-4647-BACC-3F3E5B44C9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334963"/>
            <a:ext cx="7993063" cy="461665"/>
          </a:xfrm>
        </p:spPr>
        <p:txBody>
          <a:bodyPr/>
          <a:lstStyle/>
          <a:p>
            <a:r>
              <a:rPr lang="fr-FR" altLang="en-US" dirty="0"/>
              <a:t>Gérez votre entreprise en toute sécurité</a:t>
            </a:r>
            <a:endParaRPr lang="en-GB" altLang="en-US" b="0" dirty="0"/>
          </a:p>
        </p:txBody>
      </p:sp>
      <p:sp>
        <p:nvSpPr>
          <p:cNvPr id="5125" name="Text Placeholder 2">
            <a:extLst>
              <a:ext uri="{FF2B5EF4-FFF2-40B4-BE49-F238E27FC236}">
                <a16:creationId xmlns:a16="http://schemas.microsoft.com/office/drawing/2014/main" id="{D251A0CB-5317-41EF-8BDE-6DF4EB48FC52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642938" y="1476375"/>
            <a:ext cx="7997825" cy="277813"/>
          </a:xfrm>
        </p:spPr>
        <p:txBody>
          <a:bodyPr>
            <a:spAutoFit/>
          </a:bodyPr>
          <a:lstStyle/>
          <a:p>
            <a:r>
              <a:rPr lang="fr-FR" altLang="en-US" dirty="0"/>
              <a:t>HMI version Windows 10</a:t>
            </a:r>
            <a:endParaRPr lang="en-US" altLang="en-US" dirty="0"/>
          </a:p>
        </p:txBody>
      </p:sp>
      <p:sp>
        <p:nvSpPr>
          <p:cNvPr id="5126" name="BainBulletsConfiguration" hidden="1">
            <a:extLst>
              <a:ext uri="{FF2B5EF4-FFF2-40B4-BE49-F238E27FC236}">
                <a16:creationId xmlns:a16="http://schemas.microsoft.com/office/drawing/2014/main" id="{4EDEFFFB-BAA5-4DBC-AD11-333C317D8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E64B00"/>
              </a:buClr>
            </a:pPr>
            <a:endParaRPr lang="en-US" altLang="en-US" sz="100">
              <a:solidFill>
                <a:srgbClr val="FFFFFF"/>
              </a:solidFill>
            </a:endParaRP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D62ECE84-2766-4C13-A519-6222D7B78CD5}"/>
              </a:ext>
            </a:extLst>
          </p:cNvPr>
          <p:cNvSpPr txBox="1">
            <a:spLocks/>
          </p:cNvSpPr>
          <p:nvPr/>
        </p:nvSpPr>
        <p:spPr>
          <a:xfrm>
            <a:off x="642938" y="5891275"/>
            <a:ext cx="7972425" cy="417512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sz="800" kern="0" dirty="0" err="1"/>
              <a:t>Valeur</a:t>
            </a:r>
            <a:r>
              <a:rPr sz="800" kern="0" dirty="0"/>
              <a:t> : </a:t>
            </a:r>
            <a:r>
              <a:rPr lang="fr-FR" sz="800" kern="0" dirty="0">
                <a:solidFill>
                  <a:srgbClr val="000000"/>
                </a:solidFill>
              </a:rPr>
              <a:t>Obsolescence, </a:t>
            </a:r>
            <a:r>
              <a:rPr sz="800" kern="0" dirty="0" err="1"/>
              <a:t>Rendement</a:t>
            </a:r>
            <a:r>
              <a:rPr sz="800" kern="0" dirty="0"/>
              <a:t>, </a:t>
            </a:r>
            <a:r>
              <a:rPr lang="fr-FR" sz="800" kern="0" dirty="0"/>
              <a:t>O</a:t>
            </a:r>
            <a:r>
              <a:rPr lang="en-US" sz="800" kern="0" dirty="0" err="1">
                <a:solidFill>
                  <a:srgbClr val="000000"/>
                </a:solidFill>
              </a:rPr>
              <a:t>ptimisation</a:t>
            </a:r>
            <a:r>
              <a:rPr lang="en-US" sz="800" kern="0" dirty="0">
                <a:solidFill>
                  <a:srgbClr val="000000"/>
                </a:solidFill>
              </a:rPr>
              <a:t> des </a:t>
            </a:r>
            <a:r>
              <a:rPr lang="en-US" sz="800" kern="0" dirty="0" err="1">
                <a:solidFill>
                  <a:srgbClr val="000000"/>
                </a:solidFill>
              </a:rPr>
              <a:t>coûts</a:t>
            </a:r>
            <a:endParaRPr sz="800" kern="0" dirty="0"/>
          </a:p>
          <a:p>
            <a:pPr>
              <a:defRPr/>
            </a:pPr>
            <a:r>
              <a:rPr sz="800" kern="0" dirty="0" err="1"/>
              <a:t>Équipements</a:t>
            </a:r>
            <a:r>
              <a:rPr sz="800" kern="0" dirty="0"/>
              <a:t> : </a:t>
            </a:r>
            <a:r>
              <a:rPr lang="de-CH" sz="800" kern="0" dirty="0" err="1">
                <a:solidFill>
                  <a:srgbClr val="000000"/>
                </a:solidFill>
              </a:rPr>
              <a:t>E</a:t>
            </a:r>
            <a:r>
              <a:rPr lang="de-CH" altLang="fr-FR" sz="800" dirty="0" err="1">
                <a:solidFill>
                  <a:srgbClr val="000000"/>
                </a:solidFill>
              </a:rPr>
              <a:t>tiqueteuses</a:t>
            </a:r>
            <a:r>
              <a:rPr lang="de-CH" altLang="fr-FR" sz="800" dirty="0">
                <a:solidFill>
                  <a:srgbClr val="000000"/>
                </a:solidFill>
              </a:rPr>
              <a:t> </a:t>
            </a:r>
            <a:r>
              <a:rPr lang="en-US" altLang="it-IT" sz="800" dirty="0" err="1"/>
              <a:t>Rollquattro</a:t>
            </a:r>
            <a:r>
              <a:rPr lang="en-US" altLang="it-IT" sz="800" dirty="0"/>
              <a:t>, </a:t>
            </a:r>
            <a:r>
              <a:rPr lang="en-US" altLang="it-IT" sz="800" dirty="0" err="1"/>
              <a:t>Rollquattro</a:t>
            </a:r>
            <a:r>
              <a:rPr lang="en-US" altLang="it-IT" sz="800" dirty="0"/>
              <a:t> Evolution</a:t>
            </a:r>
            <a:endParaRPr sz="800" kern="0" dirty="0"/>
          </a:p>
          <a:p>
            <a:pPr>
              <a:defRPr/>
            </a:pPr>
            <a:r>
              <a:rPr sz="800" kern="0" dirty="0"/>
              <a:t>Code catalogue : </a:t>
            </a:r>
            <a:r>
              <a:rPr lang="fr-FR" sz="800" kern="0" dirty="0"/>
              <a:t>AX28</a:t>
            </a:r>
            <a:endParaRPr sz="800" kern="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7B96BA9-A220-4B77-B344-9F59E705B0F3}"/>
              </a:ext>
            </a:extLst>
          </p:cNvPr>
          <p:cNvSpPr/>
          <p:nvPr/>
        </p:nvSpPr>
        <p:spPr>
          <a:xfrm>
            <a:off x="642938" y="2205129"/>
            <a:ext cx="3889375" cy="2231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Empêche les temps d'arrêt plus longs en cas de panne;</a:t>
            </a:r>
          </a:p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Fonctionnalités de cybersécurité améliorées disponibles grâce à W10;</a:t>
            </a:r>
          </a:p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20% plus rapide sur le démarrage du système et les opérations tactiles;</a:t>
            </a:r>
          </a:p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Amélioration de la qualité d'image;</a:t>
            </a:r>
          </a:p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Meilleure résistance à la chaleur;</a:t>
            </a:r>
          </a:p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Augmente les performances et réduit les coûts de maintenance</a:t>
            </a:r>
          </a:p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>
              <a:buClr>
                <a:srgbClr val="FF0000"/>
              </a:buClr>
            </a:pPr>
            <a:r>
              <a:rPr lang="fr-FR" sz="1200" b="1" dirty="0"/>
              <a:t>Il est temps de passer à Windows 10!</a:t>
            </a:r>
            <a:endParaRPr lang="fr-FR" sz="12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76F225F-9C94-4FC9-9348-4C1272022B8A}"/>
              </a:ext>
            </a:extLst>
          </p:cNvPr>
          <p:cNvSpPr/>
          <p:nvPr/>
        </p:nvSpPr>
        <p:spPr>
          <a:xfrm>
            <a:off x="4751389" y="2259383"/>
            <a:ext cx="3858418" cy="2021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fr-FR" sz="1150" dirty="0">
                <a:solidFill>
                  <a:srgbClr val="000000"/>
                </a:solidFill>
              </a:rPr>
              <a:t>Le nouveau système avec panneau IHM B&amp;R 2200, basé sur Windows 10, se compose d'une nouvelle IHM plug &amp; </a:t>
            </a:r>
            <a:r>
              <a:rPr lang="fr-FR" sz="1150" dirty="0" err="1">
                <a:solidFill>
                  <a:srgbClr val="000000"/>
                </a:solidFill>
              </a:rPr>
              <a:t>play</a:t>
            </a:r>
            <a:r>
              <a:rPr lang="fr-FR" sz="1150" dirty="0">
                <a:solidFill>
                  <a:srgbClr val="000000"/>
                </a:solidFill>
              </a:rPr>
              <a:t> avec la même taille d'écran basée sur Windows 10. Il inclut le chiffrement de sauvegarde logicielle et le portage de la plate-forme existante (WCE, W7…) vers W10.</a:t>
            </a:r>
          </a:p>
          <a:p>
            <a:pPr marL="171450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fr-FR" sz="1150" dirty="0">
                <a:solidFill>
                  <a:srgbClr val="000000"/>
                </a:solidFill>
              </a:rPr>
              <a:t>Aucune modification ne sera appliquée à la mise en page graphique, ne sera effectuée qu'une conversion. </a:t>
            </a:r>
          </a:p>
          <a:p>
            <a:pPr marL="171450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fr-FR" sz="1150" dirty="0">
                <a:solidFill>
                  <a:srgbClr val="000000"/>
                </a:solidFill>
              </a:rPr>
              <a:t>Il comprend le matériel et le document avec les procédures d'installation. </a:t>
            </a:r>
          </a:p>
        </p:txBody>
      </p:sp>
      <p:pic>
        <p:nvPicPr>
          <p:cNvPr id="24" name="Immagine 31" descr="Immagine che contiene testo, elettronico, schermo&#10;&#10;Descrizione generata automaticamente">
            <a:extLst>
              <a:ext uri="{FF2B5EF4-FFF2-40B4-BE49-F238E27FC236}">
                <a16:creationId xmlns:a16="http://schemas.microsoft.com/office/drawing/2014/main" id="{1011915E-781F-4B2E-8122-265D275DF7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48363" y="4714897"/>
            <a:ext cx="904728" cy="79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">
            <a:extLst>
              <a:ext uri="{FF2B5EF4-FFF2-40B4-BE49-F238E27FC236}">
                <a16:creationId xmlns:a16="http://schemas.microsoft.com/office/drawing/2014/main" id="{0AB95EED-7775-4E05-A6C6-E4EAB6546C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8727" y="5629086"/>
            <a:ext cx="50400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800" b="1" dirty="0"/>
              <a:t>PPC2200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CE5A943-2A68-403B-BC38-5BCBDECEE74F}"/>
              </a:ext>
            </a:extLst>
          </p:cNvPr>
          <p:cNvGrpSpPr/>
          <p:nvPr/>
        </p:nvGrpSpPr>
        <p:grpSpPr>
          <a:xfrm>
            <a:off x="6665815" y="4714897"/>
            <a:ext cx="1359830" cy="1002610"/>
            <a:chOff x="3082570" y="2077724"/>
            <a:chExt cx="2443653" cy="1631023"/>
          </a:xfrm>
        </p:grpSpPr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74E7F72B-B462-4CBD-9670-871E1D7E430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082570" y="2077724"/>
              <a:ext cx="2443653" cy="1631023"/>
            </a:xfrm>
            <a:prstGeom prst="rect">
              <a:avLst/>
            </a:prstGeom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E44BBD8D-0964-4521-9DC2-411AB97DD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3082570" y="3399157"/>
              <a:ext cx="417868" cy="309590"/>
            </a:xfrm>
            <a:prstGeom prst="rect">
              <a:avLst/>
            </a:prstGeom>
          </p:spPr>
        </p:pic>
      </p:grpSp>
      <p:sp>
        <p:nvSpPr>
          <p:cNvPr id="29" name="Titel 1">
            <a:extLst>
              <a:ext uri="{FF2B5EF4-FFF2-40B4-BE49-F238E27FC236}">
                <a16:creationId xmlns:a16="http://schemas.microsoft.com/office/drawing/2014/main" id="{B174B252-9DFB-45BD-A480-D89AAC988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2847" y="4656191"/>
            <a:ext cx="1728000" cy="261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no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900" b="1" dirty="0">
                <a:solidFill>
                  <a:srgbClr val="E64B00"/>
                </a:solidFill>
              </a:rPr>
              <a:t>Example of current panels PC</a:t>
            </a:r>
          </a:p>
        </p:txBody>
      </p:sp>
      <p:pic>
        <p:nvPicPr>
          <p:cNvPr id="30" name="Immagine 25" descr="Immagine che contiene testo, monitor, interni, microonde&#10;&#10;Descrizione generata automaticamente">
            <a:extLst>
              <a:ext uri="{FF2B5EF4-FFF2-40B4-BE49-F238E27FC236}">
                <a16:creationId xmlns:a16="http://schemas.microsoft.com/office/drawing/2014/main" id="{2C4408A4-B4C5-4FE2-A767-95B1F73F6F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24263" y="4769546"/>
            <a:ext cx="528606" cy="523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Immagine 26" descr="Immagine che contiene testo&#10;&#10;Descrizione generata automaticamente">
            <a:extLst>
              <a:ext uri="{FF2B5EF4-FFF2-40B4-BE49-F238E27FC236}">
                <a16:creationId xmlns:a16="http://schemas.microsoft.com/office/drawing/2014/main" id="{FECC2D2A-5360-48E3-8B86-9B487E4804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38495" y="4742357"/>
            <a:ext cx="574866" cy="523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magine 27">
            <a:extLst>
              <a:ext uri="{FF2B5EF4-FFF2-40B4-BE49-F238E27FC236}">
                <a16:creationId xmlns:a16="http://schemas.microsoft.com/office/drawing/2014/main" id="{9F94C4B8-3E54-49CC-93EE-D3ECF35E04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95081" y="5206323"/>
            <a:ext cx="631334" cy="523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2">
            <a:extLst>
              <a:ext uri="{FF2B5EF4-FFF2-40B4-BE49-F238E27FC236}">
                <a16:creationId xmlns:a16="http://schemas.microsoft.com/office/drawing/2014/main" id="{E115A7C9-62A0-4799-A18C-8B92243FA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628" y="5008089"/>
            <a:ext cx="504000" cy="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800" b="1" dirty="0"/>
              <a:t>PPC120</a:t>
            </a:r>
          </a:p>
        </p:txBody>
      </p:sp>
      <p:sp>
        <p:nvSpPr>
          <p:cNvPr id="34" name="Rectangle 2">
            <a:extLst>
              <a:ext uri="{FF2B5EF4-FFF2-40B4-BE49-F238E27FC236}">
                <a16:creationId xmlns:a16="http://schemas.microsoft.com/office/drawing/2014/main" id="{041A48D7-88DE-4427-9306-514364276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521" y="4988381"/>
            <a:ext cx="504000" cy="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800" b="1" dirty="0"/>
              <a:t>PPC320</a:t>
            </a:r>
          </a:p>
        </p:txBody>
      </p:sp>
      <p:sp>
        <p:nvSpPr>
          <p:cNvPr id="35" name="Rectangle 2">
            <a:extLst>
              <a:ext uri="{FF2B5EF4-FFF2-40B4-BE49-F238E27FC236}">
                <a16:creationId xmlns:a16="http://schemas.microsoft.com/office/drawing/2014/main" id="{A9F3689F-14BE-4352-A4C1-D32630127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3107" y="5452258"/>
            <a:ext cx="50400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800" b="1" dirty="0"/>
              <a:t>PPC2100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2079</TotalTime>
  <Words>174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MS PGothic</vt:lpstr>
      <vt:lpstr>Arial</vt:lpstr>
      <vt:lpstr>Wingdings</vt:lpstr>
      <vt:lpstr>1_NewSidel_Template_4x3_with add layouts</vt:lpstr>
      <vt:lpstr>think-cell Folie</vt:lpstr>
      <vt:lpstr>Gérez votre entreprise en toute sécurité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75</cp:revision>
  <dcterms:created xsi:type="dcterms:W3CDTF">2018-02-10T17:04:39Z</dcterms:created>
  <dcterms:modified xsi:type="dcterms:W3CDTF">2021-05-18T12:21:48Z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2021-05-18T12:21:48Z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