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29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450">
          <p15:clr>
            <a:srgbClr val="A4A3A4"/>
          </p15:clr>
        </p15:guide>
        <p15:guide id="2" orient="horz" pos="936">
          <p15:clr>
            <a:srgbClr val="A4A3A4"/>
          </p15:clr>
        </p15:guide>
        <p15:guide id="3" orient="horz" pos="3936">
          <p15:clr>
            <a:srgbClr val="A4A3A4"/>
          </p15:clr>
        </p15:guide>
        <p15:guide id="4" orient="horz" pos="4247">
          <p15:clr>
            <a:srgbClr val="A4A3A4"/>
          </p15:clr>
        </p15:guide>
        <p15:guide id="5" orient="horz" pos="3713">
          <p15:clr>
            <a:srgbClr val="A4A3A4"/>
          </p15:clr>
        </p15:guide>
        <p15:guide id="6" orient="horz" pos="4023">
          <p15:clr>
            <a:srgbClr val="A4A3A4"/>
          </p15:clr>
        </p15:guide>
        <p15:guide id="7" pos="204">
          <p15:clr>
            <a:srgbClr val="A4A3A4"/>
          </p15:clr>
        </p15:guide>
        <p15:guide id="8" pos="5556">
          <p15:clr>
            <a:srgbClr val="A4A3A4"/>
          </p15:clr>
        </p15:guide>
        <p15:guide id="9" pos="5489">
          <p15:clr>
            <a:srgbClr val="A4A3A4"/>
          </p15:clr>
        </p15:guide>
        <p15:guide id="10" pos="412">
          <p15:clr>
            <a:srgbClr val="A4A3A4"/>
          </p15:clr>
        </p15:guide>
        <p15:guide id="11" pos="29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2"/>
    <a:srgbClr val="D53D20"/>
    <a:srgbClr val="669914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8024" autoAdjust="0"/>
  </p:normalViewPr>
  <p:slideViewPr>
    <p:cSldViewPr snapToGrid="0" snapToObjects="1">
      <p:cViewPr varScale="1">
        <p:scale>
          <a:sx n="110" d="100"/>
          <a:sy n="110" d="100"/>
        </p:scale>
        <p:origin x="1680" y="114"/>
      </p:cViewPr>
      <p:guideLst>
        <p:guide orient="horz" pos="450"/>
        <p:guide orient="horz" pos="936"/>
        <p:guide orient="horz" pos="3936"/>
        <p:guide orient="horz" pos="4247"/>
        <p:guide orient="horz" pos="3713"/>
        <p:guide orient="horz" pos="4023"/>
        <p:guide pos="204"/>
        <p:guide pos="5556"/>
        <p:guide pos="5489"/>
        <p:guide pos="412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11/10/2020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10/11/2020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9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39771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5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1141338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 November 2020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CFAD2620-6BA6-46E4-A4F2-D8DA0E963A70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9388213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jpe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88">
            <a:extLst>
              <a:ext uri="{FF2B5EF4-FFF2-40B4-BE49-F238E27FC236}">
                <a16:creationId xmlns:a16="http://schemas.microsoft.com/office/drawing/2014/main" id="{2F0D9886-D463-43A5-B92D-07E25CD789A0}"/>
              </a:ext>
            </a:extLst>
          </p:cNvPr>
          <p:cNvGrpSpPr>
            <a:grpSpLocks/>
          </p:cNvGrpSpPr>
          <p:nvPr/>
        </p:nvGrpSpPr>
        <p:grpSpPr bwMode="auto">
          <a:xfrm>
            <a:off x="652463" y="1765300"/>
            <a:ext cx="7991475" cy="4041776"/>
            <a:chOff x="650875" y="1906524"/>
            <a:chExt cx="7991475" cy="4042232"/>
          </a:xfrm>
        </p:grpSpPr>
        <p:sp>
          <p:nvSpPr>
            <p:cNvPr id="14" name="Rechteck 3">
              <a:extLst>
                <a:ext uri="{FF2B5EF4-FFF2-40B4-BE49-F238E27FC236}">
                  <a16:creationId xmlns:a16="http://schemas.microsoft.com/office/drawing/2014/main" id="{0BC187A9-3199-4DD1-B727-4F4A9D9D82A9}"/>
                </a:ext>
              </a:extLst>
            </p:cNvPr>
            <p:cNvSpPr/>
            <p:nvPr/>
          </p:nvSpPr>
          <p:spPr>
            <a:xfrm>
              <a:off x="650875" y="1906525"/>
              <a:ext cx="3889375" cy="388982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FF6600"/>
                </a:buClr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+mn-cs"/>
                </a:rPr>
                <a:t>VALUE AND BENEFITS</a:t>
              </a:r>
            </a:p>
          </p:txBody>
        </p:sp>
        <p:sp>
          <p:nvSpPr>
            <p:cNvPr id="15" name="Rechteck 4">
              <a:extLst>
                <a:ext uri="{FF2B5EF4-FFF2-40B4-BE49-F238E27FC236}">
                  <a16:creationId xmlns:a16="http://schemas.microsoft.com/office/drawing/2014/main" id="{49E4C395-BCCF-457C-9BDD-0C31F330F6C6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7"/>
              <a:ext cx="3889375" cy="36532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Rechteck 11">
              <a:extLst>
                <a:ext uri="{FF2B5EF4-FFF2-40B4-BE49-F238E27FC236}">
                  <a16:creationId xmlns:a16="http://schemas.microsoft.com/office/drawing/2014/main" id="{C681A01F-55CB-44E1-9B8C-344C79B7D5A9}"/>
                </a:ext>
              </a:extLst>
            </p:cNvPr>
            <p:cNvSpPr/>
            <p:nvPr/>
          </p:nvSpPr>
          <p:spPr>
            <a:xfrm>
              <a:off x="4752975" y="1906524"/>
              <a:ext cx="3889375" cy="38898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marR="0" lvl="0" indent="-190500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E64B00"/>
                </a:buClr>
                <a:buSzTx/>
                <a:buFontTx/>
                <a:buNone/>
                <a:tabLst/>
                <a:defRPr/>
              </a:pPr>
              <a:r>
                <a:rPr kumimoji="0" lang="de-CH" altLang="de-DE" sz="1400" b="1" i="0" u="none" strike="noStrike" kern="1200" cap="none" spc="0" normalizeH="0" baseline="0" noProof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DESCRIPTION </a:t>
              </a:r>
              <a:endParaRPr kumimoji="0" lang="en-GB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7" name="Rechteck 12">
              <a:extLst>
                <a:ext uri="{FF2B5EF4-FFF2-40B4-BE49-F238E27FC236}">
                  <a16:creationId xmlns:a16="http://schemas.microsoft.com/office/drawing/2014/main" id="{2E6BA241-4D69-4F3F-940F-F2D5A3F5ADF6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8"/>
              <a:ext cx="3889375" cy="36532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 charset="-122"/>
                <a:cs typeface="+mn-cs"/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55ABE469-8A90-4B7D-A28D-16153FCD946E}"/>
              </a:ext>
            </a:extLst>
          </p:cNvPr>
          <p:cNvSpPr/>
          <p:nvPr/>
        </p:nvSpPr>
        <p:spPr>
          <a:xfrm>
            <a:off x="647700" y="2259384"/>
            <a:ext cx="3890963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lvl="0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 altLang="fr-FR" sz="1200" noProof="1">
                <a:latin typeface="Arial" charset="0"/>
              </a:rPr>
              <a:t>Continuation of production despite the failure of one of the heating boxes.</a:t>
            </a:r>
          </a:p>
          <a:p>
            <a:pPr marL="182563" lvl="0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 altLang="fr-FR" sz="1200" noProof="1">
                <a:latin typeface="Arial" charset="0"/>
              </a:rPr>
              <a:t>Configuration, activation and deactivation of each heating box independently in a new screen page.</a:t>
            </a:r>
          </a:p>
          <a:p>
            <a:pPr marL="182563" lvl="0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</a:pPr>
            <a:endParaRPr lang="en-US" altLang="fr-FR" sz="1200" noProof="1">
              <a:latin typeface="Arial" charset="0"/>
            </a:endParaRPr>
          </a:p>
          <a:p>
            <a:pPr marL="182563" lvl="0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/>
            </a:pPr>
            <a:r>
              <a:rPr lang="en-US" sz="1200" b="1" dirty="0">
                <a:solidFill>
                  <a:srgbClr val="000000"/>
                </a:solidFill>
              </a:rPr>
              <a:t>Because cyber security is a must</a:t>
            </a:r>
            <a:r>
              <a:rPr lang="en-US" sz="1200" dirty="0">
                <a:solidFill>
                  <a:srgbClr val="000000"/>
                </a:solidFill>
              </a:rPr>
              <a:t> for industrial control systems, you can move to the W10 HMI version!</a:t>
            </a:r>
            <a:endParaRPr lang="en-US" sz="1200" b="1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folHlink"/>
              </a:buClr>
              <a:defRPr/>
            </a:pPr>
            <a:r>
              <a:rPr lang="en-US" sz="1200" dirty="0">
                <a:solidFill>
                  <a:srgbClr val="000000"/>
                </a:solidFill>
              </a:rPr>
              <a:t>    Ask more about our product </a:t>
            </a:r>
          </a:p>
          <a:p>
            <a:pPr lv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folHlink"/>
              </a:buClr>
              <a:defRPr/>
            </a:pPr>
            <a:endParaRPr lang="en-US" sz="1200" b="1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folHlink"/>
              </a:buClr>
              <a:defRPr/>
            </a:pPr>
            <a:r>
              <a:rPr lang="en-US" sz="1200" b="1" dirty="0">
                <a:solidFill>
                  <a:srgbClr val="000000"/>
                </a:solidFill>
              </a:rPr>
              <a:t>    1051_HMI migration to Windows 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CB8402-7F06-40BD-BDBD-5A65178DFC40}"/>
              </a:ext>
            </a:extLst>
          </p:cNvPr>
          <p:cNvSpPr/>
          <p:nvPr/>
        </p:nvSpPr>
        <p:spPr>
          <a:xfrm>
            <a:off x="4751389" y="2259383"/>
            <a:ext cx="3858418" cy="2368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fontAlgn="base">
              <a:spcBef>
                <a:spcPts val="300"/>
              </a:spcBef>
              <a:spcAft>
                <a:spcPct val="0"/>
              </a:spcAft>
              <a:buClr>
                <a:srgbClr val="E64B00"/>
              </a:buClr>
              <a:buFont typeface="Wingdings" pitchFamily="2" charset="2"/>
              <a:buChar char="§"/>
            </a:pPr>
            <a:r>
              <a:rPr lang="en-US" altLang="fr-FR" sz="1200" noProof="1">
                <a:solidFill>
                  <a:srgbClr val="000000"/>
                </a:solidFill>
                <a:latin typeface="Arial" charset="0"/>
              </a:rPr>
              <a:t>In the event of an equipment failure, there are two options to maintain your production:</a:t>
            </a:r>
            <a:endParaRPr lang="en-US" altLang="fr-FR" sz="1200" b="1" i="1" noProof="1">
              <a:solidFill>
                <a:srgbClr val="E64B00"/>
              </a:solidFill>
              <a:latin typeface="Arial" charset="0"/>
            </a:endParaRPr>
          </a:p>
          <a:p>
            <a:pPr marL="742950" lvl="1" indent="-285750" fontAlgn="base">
              <a:spcBef>
                <a:spcPts val="300"/>
              </a:spcBef>
              <a:spcAft>
                <a:spcPct val="0"/>
              </a:spcAft>
              <a:buClr>
                <a:srgbClr val="E64B00"/>
              </a:buClr>
              <a:buFont typeface="Wingdings" pitchFamily="2" charset="2"/>
              <a:buChar char="§"/>
            </a:pPr>
            <a:r>
              <a:rPr lang="en-US" altLang="fr-FR" sz="900" noProof="1">
                <a:solidFill>
                  <a:srgbClr val="000000"/>
                </a:solidFill>
                <a:latin typeface="Arial" charset="0"/>
              </a:rPr>
              <a:t>Either deactivation of the non-functional box with a corresponding adjustment of the heating profile to offset the loss of heating capacity.</a:t>
            </a:r>
          </a:p>
          <a:p>
            <a:pPr marL="742950" lvl="1" indent="-285750" fontAlgn="base">
              <a:spcBef>
                <a:spcPts val="300"/>
              </a:spcBef>
              <a:spcAft>
                <a:spcPct val="0"/>
              </a:spcAft>
              <a:buClr>
                <a:srgbClr val="E64B00"/>
              </a:buClr>
              <a:buFont typeface="Wingdings" pitchFamily="2" charset="2"/>
              <a:buChar char="§"/>
            </a:pPr>
            <a:r>
              <a:rPr lang="en-US" altLang="fr-FR" sz="900" noProof="1">
                <a:solidFill>
                  <a:srgbClr val="000000"/>
                </a:solidFill>
                <a:latin typeface="Arial" charset="0"/>
              </a:rPr>
              <a:t>Or replacement of the box with an equivalent: an </a:t>
            </a:r>
            <a:r>
              <a:rPr lang="en-US" altLang="fr-FR" sz="900" b="1" noProof="1">
                <a:solidFill>
                  <a:srgbClr val="000000"/>
                </a:solidFill>
                <a:latin typeface="Arial" charset="0"/>
              </a:rPr>
              <a:t>Olicorps </a:t>
            </a:r>
            <a:r>
              <a:rPr lang="en-US" altLang="fr-FR" sz="900" noProof="1">
                <a:solidFill>
                  <a:srgbClr val="000000"/>
                </a:solidFill>
                <a:latin typeface="Arial" charset="0"/>
              </a:rPr>
              <a:t>box can thus be replaced with a </a:t>
            </a:r>
            <a:r>
              <a:rPr lang="en-US" altLang="fr-FR" sz="900" b="1" noProof="1">
                <a:solidFill>
                  <a:srgbClr val="FF0000"/>
                </a:solidFill>
                <a:latin typeface="Arial" charset="0"/>
              </a:rPr>
              <a:t>Siemens box </a:t>
            </a:r>
            <a:r>
              <a:rPr lang="en-US" altLang="fr-FR" sz="900" noProof="1">
                <a:solidFill>
                  <a:srgbClr val="000000"/>
                </a:solidFill>
                <a:latin typeface="Arial" charset="0"/>
              </a:rPr>
              <a:t>without the need for any change in automated procedures.</a:t>
            </a:r>
          </a:p>
          <a:p>
            <a:pPr marL="171450" lvl="0" indent="-171450" fontAlgn="base">
              <a:spcBef>
                <a:spcPts val="300"/>
              </a:spcBef>
              <a:spcAft>
                <a:spcPct val="0"/>
              </a:spcAft>
              <a:buClr>
                <a:srgbClr val="E64B00"/>
              </a:buClr>
              <a:buFont typeface="Wingdings" pitchFamily="2" charset="2"/>
              <a:buChar char="§"/>
            </a:pPr>
            <a:r>
              <a:rPr lang="en-US" altLang="fr-FR" sz="1200" noProof="1">
                <a:solidFill>
                  <a:srgbClr val="000000"/>
                </a:solidFill>
                <a:latin typeface="Arial" charset="0"/>
              </a:rPr>
              <a:t>Comment: box selection is possible only if the box is activated and if no lamp is being used on the oven concerned.</a:t>
            </a:r>
          </a:p>
          <a:p>
            <a:pPr marL="182563" marR="0" lvl="0" indent="-182563" algn="l" defTabSz="914400" rtl="0" eaLnBrk="0" fontAlgn="auto" latinLnBrk="0" hangingPunct="0">
              <a:lnSpc>
                <a:spcPct val="100000"/>
              </a:lnSpc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6146" name="Object 9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4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614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923330"/>
          </a:xfrm>
        </p:spPr>
        <p:txBody>
          <a:bodyPr/>
          <a:lstStyle/>
          <a:p>
            <a:pPr eaLnBrk="1" hangingPunct="1"/>
            <a:r>
              <a:rPr lang="fr-FR" altLang="fr-FR" dirty="0" err="1"/>
              <a:t>Maintain</a:t>
            </a:r>
            <a:r>
              <a:rPr lang="fr-FR" altLang="fr-FR" dirty="0"/>
              <a:t> </a:t>
            </a:r>
            <a:r>
              <a:rPr lang="fr-FR" altLang="fr-FR" dirty="0" err="1"/>
              <a:t>your</a:t>
            </a:r>
            <a:r>
              <a:rPr lang="fr-FR" altLang="fr-FR" dirty="0"/>
              <a:t> production in the </a:t>
            </a:r>
            <a:r>
              <a:rPr lang="fr-FR" altLang="fr-FR" dirty="0" err="1"/>
              <a:t>event</a:t>
            </a:r>
            <a:r>
              <a:rPr lang="fr-FR" altLang="fr-FR" dirty="0"/>
              <a:t> of a </a:t>
            </a:r>
            <a:r>
              <a:rPr lang="fr-FR" altLang="fr-FR" dirty="0" err="1"/>
              <a:t>heating</a:t>
            </a:r>
            <a:r>
              <a:rPr lang="fr-FR" altLang="fr-FR" dirty="0"/>
              <a:t> box </a:t>
            </a:r>
            <a:r>
              <a:rPr lang="fr-FR" altLang="fr-FR" dirty="0" err="1"/>
              <a:t>failure</a:t>
            </a:r>
            <a:endParaRPr lang="fr-FR" altLang="fr-FR" b="0" dirty="0"/>
          </a:p>
        </p:txBody>
      </p:sp>
      <p:sp>
        <p:nvSpPr>
          <p:cNvPr id="6148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2463" y="1460500"/>
            <a:ext cx="7997825" cy="304800"/>
          </a:xfrm>
        </p:spPr>
        <p:txBody>
          <a:bodyPr/>
          <a:lstStyle/>
          <a:p>
            <a:pPr eaLnBrk="1" hangingPunct="1"/>
            <a:r>
              <a:rPr lang="fr-FR" altLang="fr-FR" dirty="0"/>
              <a:t>PCC Version V3.09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2463" y="5862638"/>
            <a:ext cx="7972425" cy="41857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r>
              <a:rPr lang="fr-FR" sz="800" kern="0" dirty="0">
                <a:solidFill>
                  <a:srgbClr val="000000"/>
                </a:solidFill>
              </a:rPr>
              <a:t>Value: Obsolescence, </a:t>
            </a:r>
            <a:r>
              <a:rPr lang="fr-FR" sz="800" kern="0" dirty="0" err="1">
                <a:solidFill>
                  <a:srgbClr val="000000"/>
                </a:solidFill>
              </a:rPr>
              <a:t>Efficiency</a:t>
            </a:r>
            <a:endParaRPr sz="800" kern="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sz="800" kern="0" dirty="0">
                <a:solidFill>
                  <a:srgbClr val="000000"/>
                </a:solidFill>
              </a:rPr>
              <a:t>Equipment: Blowers Universal</a:t>
            </a:r>
          </a:p>
          <a:p>
            <a:pPr>
              <a:defRPr/>
            </a:pPr>
            <a:r>
              <a:rPr sz="800" kern="0" dirty="0">
                <a:solidFill>
                  <a:srgbClr val="000000"/>
                </a:solidFill>
              </a:rPr>
              <a:t>Catalogue code: 1024</a:t>
            </a:r>
          </a:p>
        </p:txBody>
      </p:sp>
      <p:sp>
        <p:nvSpPr>
          <p:cNvPr id="6150" name="BainBulletsConfiguration" hidden="1"/>
          <p:cNvSpPr txBox="1">
            <a:spLocks noChangeArrowheads="1"/>
          </p:cNvSpPr>
          <p:nvPr/>
        </p:nvSpPr>
        <p:spPr bwMode="auto">
          <a:xfrm>
            <a:off x="12700" y="12700"/>
            <a:ext cx="2540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</a:pPr>
            <a:r>
              <a:rPr lang="en-US" altLang="fr-FR" sz="100">
                <a:solidFill>
                  <a:srgbClr val="FFFFFF"/>
                </a:solidFill>
              </a:rPr>
              <a:t>5_84</a:t>
            </a:r>
          </a:p>
        </p:txBody>
      </p:sp>
      <p:pic>
        <p:nvPicPr>
          <p:cNvPr id="6168" name="Image 11" descr="Capture d’écra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913" y="4520999"/>
            <a:ext cx="206375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9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938" y="4520999"/>
            <a:ext cx="1300162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3DB3DCDB-A49A-4CFE-9D29-35930C6AD94C}"/>
              </a:ext>
            </a:extLst>
          </p:cNvPr>
          <p:cNvGrpSpPr/>
          <p:nvPr/>
        </p:nvGrpSpPr>
        <p:grpSpPr>
          <a:xfrm>
            <a:off x="1841886" y="4628235"/>
            <a:ext cx="1563166" cy="1090613"/>
            <a:chOff x="3082570" y="2077724"/>
            <a:chExt cx="2443653" cy="1631023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1EA6A3D-04A6-46E7-80A0-7917FDC8241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082570" y="2077724"/>
              <a:ext cx="2443653" cy="1631023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74573CF7-B697-4584-AC50-3216648CEE9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082570" y="3399157"/>
              <a:ext cx="417868" cy="3095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32098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Sidel-PPT-Template2014</Template>
  <TotalTime>0</TotalTime>
  <Words>157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宋体</vt:lpstr>
      <vt:lpstr>Arial</vt:lpstr>
      <vt:lpstr>Calibri</vt:lpstr>
      <vt:lpstr>Wingdings</vt:lpstr>
      <vt:lpstr>1_NewSidel_Template_4x3_with add layouts</vt:lpstr>
      <vt:lpstr>think-cell Folie</vt:lpstr>
      <vt:lpstr>Maintain your production in the event of a heating box failure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2015-08-18T12:08:19Z</dcterms:created>
  <dcterms:modified xsi:type="dcterms:W3CDTF">2020-11-10T11:44:46Z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2020-11-10T11:37:51.8954415Z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Manual</vt:lpwstr>
  </property>
  <property fmtid="{D5CDD505-2E9C-101B-9397-08002B2CF9AE}" pid="9" name="Sensitivity">
    <vt:lpwstr>General</vt:lpwstr>
  </property>
</Properties>
</file>