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7" r:id="rId1"/>
    <p:sldMasterId id="2147483665" r:id="rId2"/>
    <p:sldMasterId id="2147483676" r:id="rId3"/>
    <p:sldMasterId id="2147483688" r:id="rId4"/>
  </p:sldMasterIdLst>
  <p:notesMasterIdLst>
    <p:notesMasterId r:id="rId6"/>
  </p:notesMasterIdLst>
  <p:handoutMasterIdLst>
    <p:handoutMasterId r:id="rId7"/>
  </p:handoutMasterIdLst>
  <p:sldIdLst>
    <p:sldId id="333" r:id="rId5"/>
  </p:sldIdLst>
  <p:sldSz cx="9144000" cy="6858000" type="screen4x3"/>
  <p:notesSz cx="6858000" cy="9144000"/>
  <p:custDataLst>
    <p:tags r:id="rId8"/>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450">
          <p15:clr>
            <a:srgbClr val="A4A3A4"/>
          </p15:clr>
        </p15:guide>
        <p15:guide id="2" orient="horz" pos="936">
          <p15:clr>
            <a:srgbClr val="A4A3A4"/>
          </p15:clr>
        </p15:guide>
        <p15:guide id="3" orient="horz" pos="4029">
          <p15:clr>
            <a:srgbClr val="A4A3A4"/>
          </p15:clr>
        </p15:guide>
        <p15:guide id="4" orient="horz" pos="4171">
          <p15:clr>
            <a:srgbClr val="A4A3A4"/>
          </p15:clr>
        </p15:guide>
        <p15:guide id="5" orient="horz" pos="3768">
          <p15:clr>
            <a:srgbClr val="A4A3A4"/>
          </p15:clr>
        </p15:guide>
        <p15:guide id="6" orient="horz" pos="3012">
          <p15:clr>
            <a:srgbClr val="A4A3A4"/>
          </p15:clr>
        </p15:guide>
        <p15:guide id="7" pos="204">
          <p15:clr>
            <a:srgbClr val="A4A3A4"/>
          </p15:clr>
        </p15:guide>
        <p15:guide id="8" pos="5556">
          <p15:clr>
            <a:srgbClr val="A4A3A4"/>
          </p15:clr>
        </p15:guide>
        <p15:guide id="9" pos="4789">
          <p15:clr>
            <a:srgbClr val="A4A3A4"/>
          </p15:clr>
        </p15:guide>
        <p15:guide id="10" pos="412">
          <p15:clr>
            <a:srgbClr val="A4A3A4"/>
          </p15:clr>
        </p15:guide>
        <p15:guide id="11" pos="292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D20"/>
    <a:srgbClr val="003382"/>
    <a:srgbClr val="669914"/>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8024" autoAdjust="0"/>
  </p:normalViewPr>
  <p:slideViewPr>
    <p:cSldViewPr snapToGrid="0" snapToObjects="1">
      <p:cViewPr varScale="1">
        <p:scale>
          <a:sx n="88" d="100"/>
          <a:sy n="88" d="100"/>
        </p:scale>
        <p:origin x="1334" y="62"/>
      </p:cViewPr>
      <p:guideLst>
        <p:guide orient="horz" pos="450"/>
        <p:guide orient="horz" pos="936"/>
        <p:guide orient="horz" pos="4029"/>
        <p:guide orient="horz" pos="4171"/>
        <p:guide orient="horz" pos="3768"/>
        <p:guide orient="horz" pos="3012"/>
        <p:guide pos="204"/>
        <p:guide pos="5556"/>
        <p:guide pos="4789"/>
        <p:guide pos="412"/>
        <p:guide pos="292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105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2/25/2019</a:t>
            </a:fld>
            <a:endParaRPr lang="de-DE"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de-DE" dirty="0"/>
          </a:p>
        </p:txBody>
      </p:sp>
    </p:spTree>
    <p:extLst>
      <p:ext uri="{BB962C8B-B14F-4D97-AF65-F5344CB8AC3E}">
        <p14:creationId xmlns:p14="http://schemas.microsoft.com/office/powerpoint/2010/main" val="2122406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GB"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GB" smtClean="0"/>
              <a:pPr/>
              <a:t>25/02/2019</a:t>
            </a:fld>
            <a:endParaRPr lang="de-DE"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GB"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GB" smtClean="0"/>
              <a:pPr/>
              <a:t>‹#›</a:t>
            </a:fld>
            <a:endParaRPr lang="de-DE" dirty="0"/>
          </a:p>
        </p:txBody>
      </p:sp>
    </p:spTree>
    <p:extLst>
      <p:ext uri="{BB962C8B-B14F-4D97-AF65-F5344CB8AC3E}">
        <p14:creationId xmlns:p14="http://schemas.microsoft.com/office/powerpoint/2010/main" val="2380675670"/>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14.jp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6.emf"/><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oleObject" Target="../embeddings/oleObject20.bin"/><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0.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1.png"/><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8.xml"/><Relationship Id="rId7" Type="http://schemas.openxmlformats.org/officeDocument/2006/relationships/image" Target="../media/image12.png"/><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6.emf"/><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oleObject" Target="../embeddings/oleObject25.bin"/><Relationship Id="rId5" Type="http://schemas.openxmlformats.org/officeDocument/2006/relationships/image" Target="../media/image14.jpg"/><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6.emf"/><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oleObject" Target="../embeddings/oleObject26.bin"/><Relationship Id="rId5" Type="http://schemas.openxmlformats.org/officeDocument/2006/relationships/image" Target="../media/image15.png"/><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6.png"/><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27.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5.vml"/><Relationship Id="rId6" Type="http://schemas.openxmlformats.org/officeDocument/2006/relationships/image" Target="../media/image6.emf"/><Relationship Id="rId5" Type="http://schemas.openxmlformats.org/officeDocument/2006/relationships/oleObject" Target="../embeddings/oleObject28.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6.emf"/><Relationship Id="rId2" Type="http://schemas.openxmlformats.org/officeDocument/2006/relationships/tags" Target="../tags/tag49.xml"/><Relationship Id="rId1" Type="http://schemas.openxmlformats.org/officeDocument/2006/relationships/vmlDrawing" Target="../drawings/vmlDrawing27.vml"/><Relationship Id="rId6" Type="http://schemas.openxmlformats.org/officeDocument/2006/relationships/oleObject" Target="../embeddings/oleObject30.bin"/><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0.png"/><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image" Target="../media/image6.emf"/><Relationship Id="rId5" Type="http://schemas.openxmlformats.org/officeDocument/2006/relationships/oleObject" Target="../embeddings/oleObject31.bin"/><Relationship Id="rId4"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1.png"/><Relationship Id="rId2" Type="http://schemas.openxmlformats.org/officeDocument/2006/relationships/tags" Target="../tags/tag53.xml"/><Relationship Id="rId1" Type="http://schemas.openxmlformats.org/officeDocument/2006/relationships/vmlDrawing" Target="../drawings/vmlDrawing29.vml"/><Relationship Id="rId6" Type="http://schemas.openxmlformats.org/officeDocument/2006/relationships/image" Target="../media/image6.emf"/><Relationship Id="rId5" Type="http://schemas.openxmlformats.org/officeDocument/2006/relationships/oleObject" Target="../embeddings/oleObject32.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0.vml"/><Relationship Id="rId6" Type="http://schemas.openxmlformats.org/officeDocument/2006/relationships/image" Target="../media/image6.emf"/><Relationship Id="rId5" Type="http://schemas.openxmlformats.org/officeDocument/2006/relationships/oleObject" Target="../embeddings/oleObject33.bin"/><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8.xml"/><Relationship Id="rId7" Type="http://schemas.openxmlformats.org/officeDocument/2006/relationships/image" Target="../media/image12.png"/><Relationship Id="rId2" Type="http://schemas.openxmlformats.org/officeDocument/2006/relationships/tags" Target="../tags/tag57.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6.emf"/><Relationship Id="rId2" Type="http://schemas.openxmlformats.org/officeDocument/2006/relationships/tags" Target="../tags/tag59.xml"/><Relationship Id="rId1" Type="http://schemas.openxmlformats.org/officeDocument/2006/relationships/vmlDrawing" Target="../drawings/vmlDrawing32.vml"/><Relationship Id="rId6" Type="http://schemas.openxmlformats.org/officeDocument/2006/relationships/oleObject" Target="../embeddings/oleObject35.bin"/><Relationship Id="rId5" Type="http://schemas.openxmlformats.org/officeDocument/2006/relationships/image" Target="../media/image14.jpg"/><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6.emf"/><Relationship Id="rId2" Type="http://schemas.openxmlformats.org/officeDocument/2006/relationships/tags" Target="../tags/tag61.xml"/><Relationship Id="rId1" Type="http://schemas.openxmlformats.org/officeDocument/2006/relationships/vmlDrawing" Target="../drawings/vmlDrawing33.vml"/><Relationship Id="rId6" Type="http://schemas.openxmlformats.org/officeDocument/2006/relationships/oleObject" Target="../embeddings/oleObject36.bin"/><Relationship Id="rId5" Type="http://schemas.openxmlformats.org/officeDocument/2006/relationships/image" Target="../media/image15.png"/><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6.png"/><Relationship Id="rId2" Type="http://schemas.openxmlformats.org/officeDocument/2006/relationships/tags" Target="../tags/tag63.xml"/><Relationship Id="rId1" Type="http://schemas.openxmlformats.org/officeDocument/2006/relationships/vmlDrawing" Target="../drawings/vmlDrawing34.vml"/><Relationship Id="rId6" Type="http://schemas.openxmlformats.org/officeDocument/2006/relationships/image" Target="../media/image6.emf"/><Relationship Id="rId5" Type="http://schemas.openxmlformats.org/officeDocument/2006/relationships/oleObject" Target="../embeddings/oleObject37.bin"/><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5.v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8.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85072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31074" y="599645"/>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a:solidFill>
                  <a:srgbClr val="FFFFFF"/>
                </a:solidFill>
              </a:rPr>
              <a:t>sidel.de</a:t>
            </a:r>
            <a:endParaRPr lang="de-DE" sz="1000" b="1" noProof="0" dirty="0">
              <a:solidFill>
                <a:srgbClr val="FFFFFF"/>
              </a:solidFill>
            </a:endParaRPr>
          </a:p>
        </p:txBody>
      </p:sp>
      <p:graphicFrame>
        <p:nvGraphicFramePr>
          <p:cNvPr id="18" name="Object 1" hidden="1"/>
          <p:cNvGraphicFramePr>
            <a:graphicFrameLocks noChangeAspect="1"/>
          </p:cNvGraphicFramePr>
          <p:nvPr userDrawn="1">
            <p:extLst>
              <p:ext uri="{D42A27DB-BD31-4B8C-83A1-F6EECF244321}">
                <p14:modId xmlns:p14="http://schemas.microsoft.com/office/powerpoint/2010/main" val="3696640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5" name="think-cell Folie" r:id="rId7" imgW="270" imgH="270" progId="TCLayout.ActiveDocument.1">
                  <p:embed/>
                </p:oleObj>
              </mc:Choice>
              <mc:Fallback>
                <p:oleObj name="think-cell Folie" r:id="rId7"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9"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a:solidFill>
                  <a:srgbClr val="FFFFFF"/>
                </a:solidFill>
              </a:rPr>
              <a:t>sidel.de</a:t>
            </a:r>
            <a:endParaRPr lang="de-DE" sz="1000" b="1" noProof="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2639943762"/>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1"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43473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427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16807260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9"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1541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626427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7"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1044105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1"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2821987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6"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1493971817"/>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0"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1529602040"/>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4"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286791428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716195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3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277118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6562"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31187789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6"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1782245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0"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950135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4"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2356004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857701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962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6"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56198030"/>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0"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319422045"/>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4"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2844136801"/>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7" name="Inhaltsplatzhalter 3"/>
          <p:cNvSpPr>
            <a:spLocks noGrp="1"/>
          </p:cNvSpPr>
          <p:nvPr>
            <p:ph sz="quarter" idx="10"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52103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863425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76802"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8752146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6"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28384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0"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686821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4"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219110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89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4099867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48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81661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8172052" cy="353943"/>
          </a:xfrm>
          <a:prstGeom prst="rect">
            <a:avLst/>
          </a:prstGeom>
        </p:spPr>
        <p:txBody>
          <a:bodyPr wrap="square">
            <a:spAutoFit/>
          </a:bodyPr>
          <a:lstStyle>
            <a:lvl1pPr>
              <a:defRPr lang="fr-FR" sz="2300" b="1" cap="none" baseline="0" noProof="1" dirty="0" smtClean="0">
                <a:solidFill>
                  <a:srgbClr val="003382"/>
                </a:solidFill>
                <a:effectLst/>
                <a:latin typeface="+mj-lt"/>
                <a:ea typeface="+mj-ea"/>
                <a:cs typeface="+mj-cs"/>
              </a:defRPr>
            </a:lvl1pPr>
          </a:lstStyle>
          <a:p>
            <a:pPr lvl="0"/>
            <a:r>
              <a:rPr lang="en-GB"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22504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4071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aphicFrame>
        <p:nvGraphicFramePr>
          <p:cNvPr id="9" name="Object 1" hidden="1"/>
          <p:cNvGraphicFramePr>
            <a:graphicFrameLocks noChangeAspect="1"/>
          </p:cNvGraphicFramePr>
          <p:nvPr userDrawn="1">
            <p:extLst>
              <p:ext uri="{D42A27DB-BD31-4B8C-83A1-F6EECF244321}">
                <p14:modId xmlns:p14="http://schemas.microsoft.com/office/powerpoint/2010/main" val="559614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9" name="think-cell Folie" r:id="rId6" imgW="270" imgH="270" progId="TCLayout.ActiveDocument.1">
                  <p:embed/>
                </p:oleObj>
              </mc:Choice>
              <mc:Fallback>
                <p:oleObj name="think-cell Folie" r:id="rId6"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0" name="Group 7"/>
          <p:cNvGrpSpPr>
            <a:grpSpLocks/>
          </p:cNvGrpSpPr>
          <p:nvPr userDrawn="1"/>
        </p:nvGrpSpPr>
        <p:grpSpPr bwMode="auto">
          <a:xfrm>
            <a:off x="7777163" y="6526213"/>
            <a:ext cx="863600" cy="236537"/>
            <a:chOff x="1005" y="1644"/>
            <a:chExt cx="3749" cy="1030"/>
          </a:xfrm>
          <a:solidFill>
            <a:schemeClr val="bg1"/>
          </a:solidFill>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898492281"/>
      </p:ext>
    </p:extLst>
  </p:cSld>
  <p:clrMapOvr>
    <a:masterClrMapping/>
  </p:clrMapOvr>
  <mc:AlternateContent xmlns:mc="http://schemas.openxmlformats.org/markup-compatibility/2006" xmlns:p14="http://schemas.microsoft.com/office/powerpoint/2010/main">
    <mc:Choice Requires="p14">
      <p:transition p14:dur="1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77516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342015769"/>
      </p:ext>
    </p:extLst>
  </p:cSld>
  <p:clrMapOvr>
    <a:masterClrMapping/>
  </p:clrMapOvr>
  <mc:AlternateContent xmlns:mc="http://schemas.openxmlformats.org/markup-compatibility/2006" xmlns:p14="http://schemas.microsoft.com/office/powerpoint/2010/main">
    <mc:Choice Requires="p14">
      <p:transition p14:dur="1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you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46590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p:nvSpPr>
        <p:spPr bwMode="gray">
          <a:xfrm>
            <a:off x="633546"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a:solidFill>
                  <a:srgbClr val="FFFFFF"/>
                </a:solidFill>
              </a:rPr>
              <a:t>sidel.de</a:t>
            </a:r>
            <a:endParaRPr lang="de-DE" sz="1000" b="1" dirty="0">
              <a:solidFill>
                <a:srgbClr val="FFFFFF"/>
              </a:solidFill>
            </a:endParaRPr>
          </a:p>
        </p:txBody>
      </p:sp>
      <p:sp>
        <p:nvSpPr>
          <p:cNvPr id="20" name="Title 1"/>
          <p:cNvSpPr>
            <a:spLocks/>
          </p:cNvSpPr>
          <p:nvPr/>
        </p:nvSpPr>
        <p:spPr bwMode="gray">
          <a:xfrm>
            <a:off x="650875" y="6196015"/>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Alle Rechte vorbehalten. Ohne vorherige schriftliche Genehmigung durch den Herausgeber darf kein Teil dieser Veröffentlichung vervielfältigt oder elektronisch verteilt werden. </a:t>
            </a:r>
          </a:p>
        </p:txBody>
      </p:sp>
      <p:sp>
        <p:nvSpPr>
          <p:cNvPr id="11" name="Rectangle 2"/>
          <p:cNvSpPr txBox="1">
            <a:spLocks noChangeArrowheads="1"/>
          </p:cNvSpPr>
          <p:nvPr/>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Vielen Dank!</a:t>
            </a:r>
            <a:endParaRPr lang="de-DE" sz="4000" dirty="0">
              <a:solidFill>
                <a:srgbClr val="003382"/>
              </a:solidFill>
            </a:endParaRPr>
          </a:p>
        </p:txBody>
      </p:sp>
      <p:sp>
        <p:nvSpPr>
          <p:cNvPr id="3" name="ZoneTexte 2"/>
          <p:cNvSpPr txBox="1"/>
          <p:nvPr/>
        </p:nvSpPr>
        <p:spPr>
          <a:xfrm>
            <a:off x="7605713" y="760503"/>
            <a:ext cx="1108075" cy="5062922"/>
          </a:xfrm>
          <a:prstGeom prst="rect">
            <a:avLst/>
          </a:prstGeom>
          <a:noFill/>
        </p:spPr>
        <p:txBody>
          <a:bodyPr wrap="square" lIns="0" tIns="0" rIns="0" bIns="0" rtlCol="0">
            <a:spAutoFit/>
          </a:bodyPr>
          <a:lstStyle/>
          <a:p>
            <a:endParaRPr lang="de-DE" sz="700" dirty="0"/>
          </a:p>
          <a:p>
            <a:r>
              <a:rPr lang="en-GB" sz="700" dirty="0"/>
              <a:t>Wir haben es uns zur Aufgabe gemacht, Getränkemarken beim Schutz des verpackten Produkts, der Umwelt und bei der Bereicherung des Alltags von Millionen von Menschen zu unterstützen.</a:t>
            </a:r>
            <a:br/>
            <a:br/>
            <a:r>
              <a:rPr lang="en-GB" sz="700" dirty="0"/>
              <a:t>Das gelingt uns durch unser Angebot kompletter und modularer PET-Verpackungslösungen und durch unsere Mitarbeiter, unsere Serviceleistungen und unsere Maschinen.</a:t>
            </a:r>
            <a:br/>
            <a:br/>
            <a:r>
              <a:rPr lang="en-GB" sz="700" dirty="0"/>
              <a:t>Sidel kann auf 160 Jahre Branchenerfahrung zurückgreifen. Mit 30.000 installierten Maschinen in über 190 Ländern helfen wir Getränkeherstellern seit über 80 Jahren bei der Getränkeabfüllung, seit über 50 Jahren beim Blasen der Flaschen und seit über 35 Jahren bei der Etikettierung. Wir haben 40 Jahre Erfahrung in aseptischer Abfüllung und gehören zu den Ersten, die vor 30 Jahren PET-Flaschen in der Getränkeindustrie eingeführt haben.</a:t>
            </a:r>
          </a:p>
          <a:p>
            <a:endParaRPr lang="de-DE" sz="700" dirty="0"/>
          </a:p>
          <a:p>
            <a:r>
              <a:rPr lang="en-GB" sz="700" dirty="0"/>
              <a:t>Sidel ist eine Tochtergesellschaft der Tetra Laval Group mit Hauptsitz in der Schweiz und verfügt über 50 Niederlassungen, 13 Produktionsstandorte und 7 Schulungszentren weltweit. Wir beschäftigen über 3.400 Mitarbeiter, die sich auf allen fünf Kontinenten für die Verwirklichung der optimalen Verpackungslösung für Flüssigkeiten einsetzen. </a:t>
            </a:r>
          </a:p>
          <a:p>
            <a:endParaRPr lang="de-DE" sz="700" dirty="0"/>
          </a:p>
          <a:p>
            <a:r>
              <a:rPr lang="en-GB" sz="700" dirty="0"/>
              <a:t>Wir nennen das: </a:t>
            </a:r>
            <a:r>
              <a:rPr lang="en-GB" sz="700" b="1" dirty="0"/>
              <a:t>A Better Match </a:t>
            </a:r>
            <a:r>
              <a:rPr lang="en-GB" sz="700" dirty="0"/>
              <a:t>– für unsere Umwelt, unsere Kunden und uns. </a:t>
            </a:r>
          </a:p>
        </p:txBody>
      </p:sp>
      <p:graphicFrame>
        <p:nvGraphicFramePr>
          <p:cNvPr id="12" name="Object 1" hidden="1"/>
          <p:cNvGraphicFramePr>
            <a:graphicFrameLocks noChangeAspect="1"/>
          </p:cNvGraphicFramePr>
          <p:nvPr userDrawn="1">
            <p:extLst>
              <p:ext uri="{D42A27DB-BD31-4B8C-83A1-F6EECF244321}">
                <p14:modId xmlns:p14="http://schemas.microsoft.com/office/powerpoint/2010/main" val="190044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7" name="think-cell Folie" r:id="rId7" imgW="270" imgH="270" progId="TCLayout.ActiveDocument.1">
                  <p:embed/>
                </p:oleObj>
              </mc:Choice>
              <mc:Fallback>
                <p:oleObj name="think-cell Folie" r:id="rId7"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1"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Vielen Dank!</a:t>
            </a:r>
            <a:endParaRPr lang="de-DE" sz="4000" dirty="0">
              <a:solidFill>
                <a:srgbClr val="003382"/>
              </a:solidFill>
            </a:endParaRPr>
          </a:p>
        </p:txBody>
      </p:sp>
      <p:sp>
        <p:nvSpPr>
          <p:cNvPr id="25" name="ZoneTexte 24"/>
          <p:cNvSpPr txBox="1"/>
          <p:nvPr userDrawn="1"/>
        </p:nvSpPr>
        <p:spPr>
          <a:xfrm>
            <a:off x="7605713" y="760503"/>
            <a:ext cx="1108075" cy="5062922"/>
          </a:xfrm>
          <a:prstGeom prst="rect">
            <a:avLst/>
          </a:prstGeom>
          <a:noFill/>
        </p:spPr>
        <p:txBody>
          <a:bodyPr wrap="square" lIns="0" tIns="0" rIns="0" bIns="0" rtlCol="0">
            <a:spAutoFit/>
          </a:bodyPr>
          <a:lstStyle/>
          <a:p>
            <a:endParaRPr lang="de-DE" sz="700" dirty="0"/>
          </a:p>
          <a:p>
            <a:r>
              <a:rPr lang="en-GB" sz="700" dirty="0"/>
              <a:t>Wir haben es uns zur Aufgabe gemacht, Getränkemarken beim Schutz des verpackten Produkts, der Umwelt und bei der Bereicherung des Alltags von Millionen von Menschen zu unterstützen.</a:t>
            </a:r>
            <a:br/>
            <a:br/>
            <a:r>
              <a:rPr lang="en-GB" sz="700" dirty="0"/>
              <a:t>Das gelingt uns durch unser Angebot kompletter und modularer PET-Verpackungslösungen und durch unsere Mitarbeiter, unsere Serviceleistungen und unsere Maschinen.</a:t>
            </a:r>
            <a:br/>
            <a:br/>
            <a:r>
              <a:rPr lang="en-GB" sz="700" dirty="0"/>
              <a:t>Sidel kann auf 160 Jahre Branchenerfahrung zurückgreifen. Mit 30.000 installierten Maschinen in über 190 Ländern helfen wir Getränkeherstellern seit über 80 Jahren bei der Getränkeabfüllung, seit über 50 Jahren beim Blasen der Flaschen und seit über 35 Jahren bei der Etikettierung. Wir haben 40 Jahre Erfahrung in aseptischer Abfüllung und gehören zu den Ersten, die vor 30 Jahren PET-Flaschen in der Getränkeindustrie eingeführt haben.</a:t>
            </a:r>
          </a:p>
          <a:p>
            <a:endParaRPr lang="de-DE" sz="700" dirty="0"/>
          </a:p>
          <a:p>
            <a:r>
              <a:rPr lang="en-GB" sz="700" dirty="0"/>
              <a:t>Sidel ist eine Tochtergesellschaft der Tetra Laval Group mit Hauptsitz in der Schweiz und verfügt über 50 Niederlassungen, 13 Produktionsstandorte und 7 Schulungszentren weltweit. Wir beschäftigen über 3.400 Mitarbeiter, die sich auf allen fünf Kontinenten für die Verwirklichung der optimalen Verpackungslösung für Flüssigkeiten einsetzen. </a:t>
            </a:r>
          </a:p>
          <a:p>
            <a:endParaRPr lang="de-DE" sz="700" dirty="0"/>
          </a:p>
          <a:p>
            <a:r>
              <a:rPr lang="en-GB" sz="700" dirty="0"/>
              <a:t>Wir nennen das: </a:t>
            </a:r>
            <a:r>
              <a:rPr lang="en-GB" sz="700" b="1" dirty="0"/>
              <a:t>A Better Match </a:t>
            </a:r>
            <a:r>
              <a:rPr lang="en-GB" sz="700" dirty="0"/>
              <a:t>– für unsere Umwelt, unsere Kunden und uns. </a:t>
            </a:r>
          </a:p>
        </p:txBody>
      </p:sp>
    </p:spTree>
    <p:extLst>
      <p:ext uri="{BB962C8B-B14F-4D97-AF65-F5344CB8AC3E}">
        <p14:creationId xmlns:p14="http://schemas.microsoft.com/office/powerpoint/2010/main" val="2096192165"/>
      </p:ext>
    </p:extLst>
  </p:cSld>
  <p:clrMapOvr>
    <a:masterClrMapping/>
  </p:clrMapOvr>
  <mc:AlternateContent xmlns:mc="http://schemas.openxmlformats.org/markup-compatibility/2006" xmlns:p14="http://schemas.microsoft.com/office/powerpoint/2010/main">
    <mc:Choice Requires="p14">
      <p:transition p14:dur="1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9"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90862834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3"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1606326840"/>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8.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7.xml"/><Relationship Id="rId17" Type="http://schemas.openxmlformats.org/officeDocument/2006/relationships/image" Target="../media/image8.emf"/><Relationship Id="rId2" Type="http://schemas.openxmlformats.org/officeDocument/2006/relationships/slideLayout" Target="../slideLayouts/slideLayout9.xml"/><Relationship Id="rId16"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vmlDrawing" Target="../drawings/vmlDrawing6.vml"/><Relationship Id="rId5" Type="http://schemas.openxmlformats.org/officeDocument/2006/relationships/slideLayout" Target="../slideLayouts/slideLayout12.xml"/><Relationship Id="rId15" Type="http://schemas.openxmlformats.org/officeDocument/2006/relationships/image" Target="../media/image6.emf"/><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oleObject" Target="../embeddings/oleObject9.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27.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vmlDrawing" Target="../drawings/vmlDrawing16.vml"/><Relationship Id="rId17" Type="http://schemas.openxmlformats.org/officeDocument/2006/relationships/image" Target="../media/image7.png"/><Relationship Id="rId2" Type="http://schemas.openxmlformats.org/officeDocument/2006/relationships/slideLayout" Target="../slideLayouts/slideLayout18.xml"/><Relationship Id="rId16" Type="http://schemas.openxmlformats.org/officeDocument/2006/relationships/image" Target="../media/image6.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5" Type="http://schemas.openxmlformats.org/officeDocument/2006/relationships/oleObject" Target="../embeddings/oleObject19.bin"/><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ags" Target="../tags/tag47.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vmlDrawing" Target="../drawings/vmlDrawing26.vml"/><Relationship Id="rId17" Type="http://schemas.openxmlformats.org/officeDocument/2006/relationships/image" Target="../media/image7.png"/><Relationship Id="rId2" Type="http://schemas.openxmlformats.org/officeDocument/2006/relationships/slideLayout" Target="../slideLayouts/slideLayout28.xml"/><Relationship Id="rId16" Type="http://schemas.openxmlformats.org/officeDocument/2006/relationships/image" Target="../media/image6.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5" Type="http://schemas.openxmlformats.org/officeDocument/2006/relationships/oleObject" Target="../embeddings/oleObject29.bin"/><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ags" Target="../tags/tag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230307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7" name="think-cell Folie" r:id="rId11" imgW="270" imgH="270" progId="TCLayout.ActiveDocument.1">
                  <p:embed/>
                </p:oleObj>
              </mc:Choice>
              <mc:Fallback>
                <p:oleObj name="think-cell Foli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0491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Titel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25 February 2019</a:t>
            </a:fld>
            <a:r>
              <a:rPr lang="en-GB" dirty="0">
                <a:solidFill>
                  <a:schemeClr val="bg2"/>
                </a:solidFill>
              </a:rPr>
              <a:t> - </a:t>
            </a:r>
            <a:r>
              <a:rPr lang="en-GB" sz="900" dirty="0">
                <a:solidFill>
                  <a:schemeClr val="bg2"/>
                </a:solidFill>
              </a:rPr>
              <a:t>[Öffentlich / Intern / Befristet /</a:t>
            </a:r>
            <a:r>
              <a:rPr lang="en-GB" sz="900" dirty="0">
                <a:solidFill>
                  <a:srgbClr val="D53D20"/>
                </a:solidFill>
              </a:rPr>
              <a:t> Absolut vertraulich</a:t>
            </a:r>
            <a:r>
              <a:rPr lang="en-GB" sz="900" dirty="0">
                <a:solidFill>
                  <a:schemeClr val="bg2"/>
                </a:solidFill>
              </a:rPr>
              <a:t>]</a:t>
            </a:r>
          </a:p>
          <a:p>
            <a:endParaRPr lang="de-DE"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Seite </a:t>
            </a:r>
            <a:fld id="{7873E190-40CF-412D-9604-1EFCEB1508B2}" type="slidenum">
              <a:rPr lang="en-GB" smtClean="0">
                <a:solidFill>
                  <a:schemeClr val="bg2"/>
                </a:solidFill>
              </a:rPr>
              <a:pPr/>
              <a:t>‹#›</a:t>
            </a:fld>
            <a:endParaRPr lang="de-DE" dirty="0">
              <a:solidFill>
                <a:schemeClr val="bg2"/>
              </a:solidFill>
            </a:endParaRPr>
          </a:p>
        </p:txBody>
      </p:sp>
      <p:sp>
        <p:nvSpPr>
          <p:cNvPr id="1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18"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3" name="MSIPCM3aa8425aa7e15454b303dc23" descr="{&quot;HashCode&quot;:-754384288,&quot;Placement&quot;:&quot;Footer&quot;,&quot;Top&quot;:521.6203,&quot;Left&quot;:334.9422,&quot;SlideWidth&quot;:720,&quot;SlideHeight&quot;:540}">
            <a:extLst>
              <a:ext uri="{FF2B5EF4-FFF2-40B4-BE49-F238E27FC236}">
                <a16:creationId xmlns:a16="http://schemas.microsoft.com/office/drawing/2014/main" id="{C6E8E9E0-4499-4ADD-8893-700CCF0D9DC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mc:AlternateContent xmlns:mc="http://schemas.openxmlformats.org/markup-compatibility/2006" xmlns:p14="http://schemas.microsoft.com/office/powerpoint/2010/main">
    <mc:Choice Requires="p14">
      <p:transition p14:dur="1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xStyles>
    <p:titleStyle>
      <a:lvl1pPr algn="l" rtl="0" eaLnBrk="1" latinLnBrk="0" hangingPunct="1">
        <a:spcBef>
          <a:spcPct val="0"/>
        </a:spcBef>
        <a:buNone/>
        <a:defRPr lang="en-US" sz="3000" b="1" cap="none" baseline="0" noProof="1" dirty="0"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de-DE"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de-DE"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de-DE"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de-DE"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5"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 February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
        <p:nvSpPr>
          <p:cNvPr id="4" name="MSIPCMe4c240b6873fdd9c672ed519" descr="{&quot;HashCode&quot;:-754384288,&quot;Placement&quot;:&quot;Footer&quot;,&quot;Top&quot;:521.6203,&quot;Left&quot;:334.9422,&quot;SlideWidth&quot;:720,&quot;SlideHeight&quot;:540}">
            <a:extLst>
              <a:ext uri="{FF2B5EF4-FFF2-40B4-BE49-F238E27FC236}">
                <a16:creationId xmlns:a16="http://schemas.microsoft.com/office/drawing/2014/main" id="{60AB6D0E-CA51-40F9-98F2-DD8834F836A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880376928"/>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2" name="think-cell Folie" r:id="rId15" imgW="399" imgH="399" progId="TCLayout.ActiveDocument.1">
                  <p:embed/>
                </p:oleObj>
              </mc:Choice>
              <mc:Fallback>
                <p:oleObj name="think-cell Folie" r:id="rId15" imgW="399" imgH="399" progId="TCLayout.ActiveDocument.1">
                  <p:embed/>
                  <p:pic>
                    <p:nvPicPr>
                      <p:cNvPr id="85" name="Objekt 84"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 February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a5e14cb892f53b64771d67e6" descr="{&quot;HashCode&quot;:-754384288,&quot;Placement&quot;:&quot;Footer&quot;,&quot;Top&quot;:521.6203,&quot;Left&quot;:334.9422,&quot;SlideWidth&quot;:720,&quot;SlideHeight&quot;:540}">
            <a:extLst>
              <a:ext uri="{FF2B5EF4-FFF2-40B4-BE49-F238E27FC236}">
                <a16:creationId xmlns:a16="http://schemas.microsoft.com/office/drawing/2014/main" id="{26D38D59-F5BD-40AD-A04B-22FE7E6A93B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3"/>
    </p:custDataLst>
    <p:extLst>
      <p:ext uri="{BB962C8B-B14F-4D97-AF65-F5344CB8AC3E}">
        <p14:creationId xmlns:p14="http://schemas.microsoft.com/office/powerpoint/2010/main" val="3585987093"/>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2" name="think-cell Folie" r:id="rId15" imgW="399" imgH="399" progId="TCLayout.ActiveDocument.1">
                  <p:embed/>
                </p:oleObj>
              </mc:Choice>
              <mc:Fallback>
                <p:oleObj name="think-cell Folie" r:id="rId15" imgW="399" imgH="399" progId="TCLayout.ActiveDocument.1">
                  <p:embed/>
                  <p:pic>
                    <p:nvPicPr>
                      <p:cNvPr id="85" name="Objekt 84"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 February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e2f44c4cb8d6149a53af61b7" descr="{&quot;HashCode&quot;:-754384288,&quot;Placement&quot;:&quot;Footer&quot;,&quot;Top&quot;:521.6203,&quot;Left&quot;:334.9422,&quot;SlideWidth&quot;:720,&quot;SlideHeight&quot;:540}">
            <a:extLst>
              <a:ext uri="{FF2B5EF4-FFF2-40B4-BE49-F238E27FC236}">
                <a16:creationId xmlns:a16="http://schemas.microsoft.com/office/drawing/2014/main" id="{BC44D048-4346-48CD-9D1A-44E92DB7AAA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ct val="0"/>
              </a:spcBef>
              <a:spcAft>
                <a:spcPct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3"/>
    </p:custDataLst>
    <p:extLst>
      <p:ext uri="{BB962C8B-B14F-4D97-AF65-F5344CB8AC3E}">
        <p14:creationId xmlns:p14="http://schemas.microsoft.com/office/powerpoint/2010/main" val="1086748726"/>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a:xfrm>
            <a:off x="647700" y="334800"/>
            <a:ext cx="7993063" cy="923330"/>
          </a:xfrm>
        </p:spPr>
        <p:txBody>
          <a:bodyPr/>
          <a:lstStyle/>
          <a:p>
            <a:r>
              <a:rPr lang="fr-FR" sz="2800" dirty="0"/>
              <a:t>Neue </a:t>
            </a:r>
            <a:r>
              <a:rPr lang="fr-FR" sz="2800" dirty="0" err="1"/>
              <a:t>Funktionen</a:t>
            </a:r>
            <a:r>
              <a:rPr lang="fr-FR" sz="2800" dirty="0"/>
              <a:t> </a:t>
            </a:r>
            <a:r>
              <a:rPr lang="fr-FR" sz="2800" dirty="0" err="1"/>
              <a:t>für</a:t>
            </a:r>
            <a:r>
              <a:rPr lang="fr-FR" sz="2800" dirty="0"/>
              <a:t> </a:t>
            </a:r>
            <a:r>
              <a:rPr lang="fr-FR" sz="2800" dirty="0" err="1"/>
              <a:t>Blasmaschine</a:t>
            </a:r>
            <a:r>
              <a:rPr lang="fr-FR" sz="2800" dirty="0"/>
              <a:t> </a:t>
            </a:r>
            <a:r>
              <a:rPr lang="fr-FR" sz="2800" dirty="0" err="1"/>
              <a:t>Series</a:t>
            </a:r>
            <a:r>
              <a:rPr lang="fr-FR" sz="2800" dirty="0"/>
              <a:t> 2</a:t>
            </a:r>
            <a:br>
              <a:rPr lang="de-DE" sz="2800" dirty="0"/>
            </a:br>
            <a:endParaRPr lang="fr-FR" noProof="1"/>
          </a:p>
        </p:txBody>
      </p:sp>
      <p:sp>
        <p:nvSpPr>
          <p:cNvPr id="244739" name="Text Placeholder 2"/>
          <p:cNvSpPr>
            <a:spLocks noGrp="1"/>
          </p:cNvSpPr>
          <p:nvPr>
            <p:ph type="body" sz="quarter" idx="4294967295"/>
          </p:nvPr>
        </p:nvSpPr>
        <p:spPr>
          <a:xfrm>
            <a:off x="654933" y="1461950"/>
            <a:ext cx="7997825" cy="276999"/>
          </a:xfrm>
        </p:spPr>
        <p:txBody>
          <a:bodyPr>
            <a:spAutoFit/>
          </a:bodyPr>
          <a:lstStyle/>
          <a:p>
            <a:r>
              <a:rPr lang="fr-FR" altLang="fr-FR" noProof="1"/>
              <a:t>PCC Version V2.02</a:t>
            </a:r>
          </a:p>
        </p:txBody>
      </p:sp>
      <p:sp>
        <p:nvSpPr>
          <p:cNvPr id="244740" name="Text Placeholder 2"/>
          <p:cNvSpPr txBox="1">
            <a:spLocks/>
          </p:cNvSpPr>
          <p:nvPr/>
        </p:nvSpPr>
        <p:spPr bwMode="auto">
          <a:xfrm>
            <a:off x="652463" y="5862638"/>
            <a:ext cx="7978775" cy="41751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Nutzen</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Obsoleszenz</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0" cap="none" spc="0" normalizeH="0" baseline="0" noProof="0" dirty="0" err="1">
                <a:ln>
                  <a:noFill/>
                </a:ln>
                <a:solidFill>
                  <a:srgbClr val="000000"/>
                </a:solidFill>
                <a:effectLst/>
                <a:uLnTx/>
                <a:uFillTx/>
                <a:latin typeface="Arial" charset="0"/>
                <a:ea typeface="+mn-ea"/>
                <a:cs typeface="+mn-cs"/>
              </a:rPr>
              <a:t>Effizienz</a:t>
            </a:r>
            <a:endParaRPr kumimoji="0" lang="de-DE"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Ausstattung</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Series</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2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Blasmaschinen</a:t>
            </a:r>
            <a:endParaRPr kumimoji="0" lang="de-DE"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Katalog</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-Code: 571</a:t>
            </a:r>
          </a:p>
        </p:txBody>
      </p:sp>
      <p:sp>
        <p:nvSpPr>
          <p:cNvPr id="5" name="BainBulletsConfiguration" hidden="1"/>
          <p:cNvSpPr txBox="1"/>
          <p:nvPr/>
        </p:nvSpPr>
        <p:spPr>
          <a:xfrm>
            <a:off x="12700" y="12700"/>
            <a:ext cx="0" cy="15875"/>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4499992" y="1769925"/>
          <a:ext cx="4122100" cy="3963331"/>
        </p:xfrm>
        <a:graphic>
          <a:graphicData uri="http://schemas.openxmlformats.org/drawingml/2006/table">
            <a:tbl>
              <a:tblPr/>
              <a:tblGrid>
                <a:gridCol w="244900">
                  <a:extLst>
                    <a:ext uri="{9D8B030D-6E8A-4147-A177-3AD203B41FA5}">
                      <a16:colId xmlns:a16="http://schemas.microsoft.com/office/drawing/2014/main" val="20000"/>
                    </a:ext>
                  </a:extLst>
                </a:gridCol>
                <a:gridCol w="3877200">
                  <a:extLst>
                    <a:ext uri="{9D8B030D-6E8A-4147-A177-3AD203B41FA5}">
                      <a16:colId xmlns:a16="http://schemas.microsoft.com/office/drawing/2014/main" val="20001"/>
                    </a:ext>
                  </a:extLst>
                </a:gridCol>
              </a:tblGrid>
              <a:tr h="384949">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BESCHREIBUNG</a:t>
                      </a:r>
                      <a:endParaRPr kumimoji="0" lang="de-DE"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575491">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6350"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rtl="0">
                        <a:buFont typeface="Arial" panose="020B0604020202020204" pitchFamily="34" charset="0"/>
                        <a:buChar char="•"/>
                      </a:pPr>
                      <a:r>
                        <a:rPr lang="en-US" sz="1200" dirty="0">
                          <a:effectLst/>
                        </a:rPr>
                        <a:t>Neue Export-/Import-</a:t>
                      </a:r>
                      <a:r>
                        <a:rPr lang="en-US" sz="1200" dirty="0" err="1">
                          <a:effectLst/>
                        </a:rPr>
                        <a:t>Funktion</a:t>
                      </a:r>
                      <a:r>
                        <a:rPr lang="en-US" sz="1200" dirty="0">
                          <a:effectLst/>
                        </a:rPr>
                        <a:t>, auf Diskette, </a:t>
                      </a:r>
                      <a:r>
                        <a:rPr lang="en-US" sz="1200" dirty="0" err="1">
                          <a:effectLst/>
                        </a:rPr>
                        <a:t>Reservealarmliste</a:t>
                      </a:r>
                      <a:endParaRPr lang="en-US" sz="1200" dirty="0">
                        <a:effectLst/>
                      </a:endParaRPr>
                    </a:p>
                    <a:p>
                      <a:pPr rtl="0">
                        <a:buFont typeface="Arial" panose="020B0604020202020204" pitchFamily="34" charset="0"/>
                        <a:buChar char="•"/>
                      </a:pPr>
                      <a:r>
                        <a:rPr lang="en-US" sz="1200" dirty="0" err="1">
                          <a:effectLst/>
                        </a:rPr>
                        <a:t>Aktualisierte</a:t>
                      </a:r>
                      <a:r>
                        <a:rPr lang="en-US" sz="1200" dirty="0">
                          <a:effectLst/>
                        </a:rPr>
                        <a:t> </a:t>
                      </a:r>
                      <a:r>
                        <a:rPr lang="en-US" sz="1200" dirty="0" err="1">
                          <a:effectLst/>
                        </a:rPr>
                        <a:t>Alarmliste</a:t>
                      </a:r>
                      <a:r>
                        <a:rPr lang="en-US" sz="1200" dirty="0">
                          <a:effectLst/>
                        </a:rPr>
                        <a:t> der SFB- und SFS-</a:t>
                      </a:r>
                      <a:r>
                        <a:rPr lang="en-US" sz="1200" dirty="0" err="1">
                          <a:effectLst/>
                        </a:rPr>
                        <a:t>Füller</a:t>
                      </a:r>
                      <a:endParaRPr lang="en-US" sz="1200" dirty="0">
                        <a:effectLst/>
                      </a:endParaRPr>
                    </a:p>
                    <a:p>
                      <a:pPr rtl="0">
                        <a:buFont typeface="Arial" panose="020B0604020202020204" pitchFamily="34" charset="0"/>
                        <a:buChar char="•"/>
                      </a:pPr>
                      <a:r>
                        <a:rPr lang="en-US" sz="1200" dirty="0">
                          <a:effectLst/>
                        </a:rPr>
                        <a:t>Neu </a:t>
                      </a:r>
                      <a:r>
                        <a:rPr lang="en-US" sz="1200" dirty="0" err="1">
                          <a:effectLst/>
                        </a:rPr>
                        <a:t>hinzugefügter</a:t>
                      </a:r>
                      <a:r>
                        <a:rPr lang="en-US" sz="1200" dirty="0">
                          <a:effectLst/>
                        </a:rPr>
                        <a:t> Alarm </a:t>
                      </a:r>
                      <a:r>
                        <a:rPr lang="en-US" sz="1200" dirty="0" err="1">
                          <a:effectLst/>
                        </a:rPr>
                        <a:t>für</a:t>
                      </a:r>
                      <a:r>
                        <a:rPr lang="en-US" sz="1200" dirty="0">
                          <a:effectLst/>
                        </a:rPr>
                        <a:t> die </a:t>
                      </a:r>
                      <a:r>
                        <a:rPr lang="en-US" sz="1200" dirty="0" err="1">
                          <a:effectLst/>
                        </a:rPr>
                        <a:t>Stufen</a:t>
                      </a:r>
                      <a:r>
                        <a:rPr lang="en-US" sz="1200" dirty="0">
                          <a:effectLst/>
                        </a:rPr>
                        <a:t> </a:t>
                      </a:r>
                      <a:r>
                        <a:rPr lang="en-US" sz="1200" dirty="0" err="1">
                          <a:effectLst/>
                        </a:rPr>
                        <a:t>kritisch</a:t>
                      </a:r>
                      <a:r>
                        <a:rPr lang="en-US" sz="1200" dirty="0">
                          <a:effectLst/>
                        </a:rPr>
                        <a:t>, </a:t>
                      </a:r>
                      <a:r>
                        <a:rPr lang="en-US" sz="1200" dirty="0" err="1">
                          <a:effectLst/>
                        </a:rPr>
                        <a:t>Warnung</a:t>
                      </a:r>
                      <a:r>
                        <a:rPr lang="en-US" sz="1200" dirty="0">
                          <a:effectLst/>
                        </a:rPr>
                        <a:t> und Information</a:t>
                      </a:r>
                    </a:p>
                    <a:p>
                      <a:pPr rtl="0">
                        <a:buFont typeface="Arial" panose="020B0604020202020204" pitchFamily="34" charset="0"/>
                        <a:buChar char="•"/>
                      </a:pPr>
                      <a:r>
                        <a:rPr lang="en-US" sz="1200" dirty="0">
                          <a:effectLst/>
                        </a:rPr>
                        <a:t>Neu </a:t>
                      </a:r>
                      <a:r>
                        <a:rPr lang="en-US" sz="1200" dirty="0" err="1">
                          <a:effectLst/>
                        </a:rPr>
                        <a:t>hinzugefügter</a:t>
                      </a:r>
                      <a:r>
                        <a:rPr lang="en-US" sz="1200" dirty="0">
                          <a:effectLst/>
                        </a:rPr>
                        <a:t> </a:t>
                      </a:r>
                      <a:r>
                        <a:rPr lang="en-US" sz="1200" dirty="0" err="1">
                          <a:effectLst/>
                        </a:rPr>
                        <a:t>Kadenz-Sollwert</a:t>
                      </a:r>
                      <a:r>
                        <a:rPr lang="en-US" sz="1200" dirty="0">
                          <a:effectLst/>
                        </a:rPr>
                        <a:t>: Standby</a:t>
                      </a:r>
                    </a:p>
                    <a:p>
                      <a:pPr rtl="0">
                        <a:buFont typeface="Arial" panose="020B0604020202020204" pitchFamily="34" charset="0"/>
                        <a:buChar char="•"/>
                      </a:pPr>
                      <a:r>
                        <a:rPr lang="en-US" sz="1200" dirty="0">
                          <a:effectLst/>
                        </a:rPr>
                        <a:t>Neu </a:t>
                      </a:r>
                      <a:r>
                        <a:rPr lang="en-US" sz="1200" dirty="0" err="1">
                          <a:effectLst/>
                        </a:rPr>
                        <a:t>hinzugefügter</a:t>
                      </a:r>
                      <a:r>
                        <a:rPr lang="en-US" sz="1200" dirty="0">
                          <a:effectLst/>
                        </a:rPr>
                        <a:t> </a:t>
                      </a:r>
                      <a:r>
                        <a:rPr lang="en-US" sz="1200" dirty="0" err="1">
                          <a:effectLst/>
                        </a:rPr>
                        <a:t>Sollwert</a:t>
                      </a:r>
                      <a:r>
                        <a:rPr lang="en-US" sz="1200" dirty="0">
                          <a:effectLst/>
                        </a:rPr>
                        <a:t> </a:t>
                      </a:r>
                      <a:r>
                        <a:rPr lang="en-US" sz="1200" dirty="0" err="1">
                          <a:effectLst/>
                        </a:rPr>
                        <a:t>für</a:t>
                      </a:r>
                      <a:r>
                        <a:rPr lang="en-US" sz="1200" dirty="0">
                          <a:effectLst/>
                        </a:rPr>
                        <a:t> die </a:t>
                      </a:r>
                      <a:r>
                        <a:rPr lang="en-US" sz="1200" dirty="0" err="1">
                          <a:effectLst/>
                        </a:rPr>
                        <a:t>Entleerungs-geschwindigkeit</a:t>
                      </a:r>
                      <a:r>
                        <a:rPr lang="en-US" sz="1200" dirty="0">
                          <a:effectLst/>
                        </a:rPr>
                        <a:t> der </a:t>
                      </a:r>
                      <a:r>
                        <a:rPr lang="en-US" sz="1200" dirty="0" err="1">
                          <a:effectLst/>
                        </a:rPr>
                        <a:t>Maschine</a:t>
                      </a:r>
                      <a:endParaRPr lang="en-US" sz="1200" dirty="0">
                        <a:effectLst/>
                      </a:endParaRPr>
                    </a:p>
                    <a:p>
                      <a:pPr rtl="0">
                        <a:buFont typeface="Arial" panose="020B0604020202020204" pitchFamily="34" charset="0"/>
                        <a:buChar char="•"/>
                      </a:pPr>
                      <a:r>
                        <a:rPr lang="en-US" sz="1200" dirty="0">
                          <a:effectLst/>
                        </a:rPr>
                        <a:t>Neue </a:t>
                      </a:r>
                      <a:r>
                        <a:rPr lang="en-US" sz="1200" dirty="0" err="1">
                          <a:effectLst/>
                        </a:rPr>
                        <a:t>Funktionen</a:t>
                      </a:r>
                      <a:r>
                        <a:rPr lang="en-US" sz="1200" dirty="0">
                          <a:effectLst/>
                        </a:rPr>
                        <a:t>: „</a:t>
                      </a:r>
                      <a:r>
                        <a:rPr lang="en-US" sz="1200" dirty="0" err="1">
                          <a:effectLst/>
                        </a:rPr>
                        <a:t>Flaschenauswurf</a:t>
                      </a:r>
                      <a:r>
                        <a:rPr lang="en-US" sz="1200" dirty="0">
                          <a:effectLst/>
                        </a:rPr>
                        <a:t> </a:t>
                      </a:r>
                      <a:r>
                        <a:rPr lang="en-US" sz="1200" dirty="0" err="1">
                          <a:effectLst/>
                        </a:rPr>
                        <a:t>bei</a:t>
                      </a:r>
                      <a:r>
                        <a:rPr lang="en-US" sz="1200" dirty="0">
                          <a:effectLst/>
                        </a:rPr>
                        <a:t> </a:t>
                      </a:r>
                      <a:r>
                        <a:rPr lang="en-US" sz="1200" dirty="0" err="1">
                          <a:effectLst/>
                        </a:rPr>
                        <a:t>Fehler</a:t>
                      </a:r>
                      <a:r>
                        <a:rPr lang="en-US" sz="1200" dirty="0">
                          <a:effectLst/>
                        </a:rPr>
                        <a:t> auf </a:t>
                      </a:r>
                      <a:r>
                        <a:rPr lang="en-US" sz="1200" dirty="0" err="1">
                          <a:effectLst/>
                        </a:rPr>
                        <a:t>nachgelagertem</a:t>
                      </a:r>
                      <a:r>
                        <a:rPr lang="en-US" sz="1200" dirty="0">
                          <a:effectLst/>
                        </a:rPr>
                        <a:t> </a:t>
                      </a:r>
                      <a:r>
                        <a:rPr lang="en-US" sz="1200" dirty="0" err="1">
                          <a:effectLst/>
                        </a:rPr>
                        <a:t>Peripheriegerät</a:t>
                      </a:r>
                      <a:r>
                        <a:rPr lang="en-US" sz="1200" dirty="0">
                          <a:effectLst/>
                        </a:rPr>
                        <a:t>“, „</a:t>
                      </a:r>
                      <a:r>
                        <a:rPr lang="en-US" sz="1200" dirty="0" err="1">
                          <a:effectLst/>
                        </a:rPr>
                        <a:t>Zerstäuber</a:t>
                      </a:r>
                      <a:r>
                        <a:rPr lang="en-US" sz="1200" dirty="0">
                          <a:effectLst/>
                        </a:rPr>
                        <a:t>“ und „</a:t>
                      </a:r>
                      <a:r>
                        <a:rPr lang="en-US" sz="1200" dirty="0" err="1">
                          <a:effectLst/>
                        </a:rPr>
                        <a:t>Verlängerte</a:t>
                      </a:r>
                      <a:r>
                        <a:rPr lang="en-US" sz="1200" dirty="0">
                          <a:effectLst/>
                        </a:rPr>
                        <a:t> </a:t>
                      </a:r>
                      <a:r>
                        <a:rPr lang="en-US" sz="1200" dirty="0" err="1">
                          <a:effectLst/>
                        </a:rPr>
                        <a:t>Ofenauslaufführung</a:t>
                      </a:r>
                      <a:r>
                        <a:rPr lang="en-US" sz="1200" dirty="0">
                          <a:effectLst/>
                        </a:rPr>
                        <a:t>“</a:t>
                      </a:r>
                    </a:p>
                    <a:p>
                      <a:pPr rtl="0">
                        <a:buFont typeface="Arial" panose="020B0604020202020204" pitchFamily="34" charset="0"/>
                        <a:buChar char="•"/>
                      </a:pPr>
                      <a:r>
                        <a:rPr lang="en-US" sz="1200" dirty="0" err="1">
                          <a:effectLst/>
                        </a:rPr>
                        <a:t>Überwachung</a:t>
                      </a:r>
                      <a:r>
                        <a:rPr lang="en-US" sz="1200" dirty="0">
                          <a:effectLst/>
                        </a:rPr>
                        <a:t> der </a:t>
                      </a:r>
                      <a:r>
                        <a:rPr lang="en-US" sz="1200" dirty="0" err="1">
                          <a:effectLst/>
                        </a:rPr>
                        <a:t>Maschinenbremse</a:t>
                      </a:r>
                      <a:r>
                        <a:rPr lang="en-US" sz="1200" dirty="0">
                          <a:effectLst/>
                        </a:rPr>
                        <a:t> </a:t>
                      </a:r>
                      <a:r>
                        <a:rPr lang="en-US" sz="1200" dirty="0" err="1">
                          <a:effectLst/>
                        </a:rPr>
                        <a:t>anhand</a:t>
                      </a:r>
                      <a:r>
                        <a:rPr lang="en-US" sz="1200" dirty="0">
                          <a:effectLst/>
                        </a:rPr>
                        <a:t> </a:t>
                      </a:r>
                      <a:r>
                        <a:rPr lang="en-US" sz="1200" dirty="0" err="1">
                          <a:effectLst/>
                        </a:rPr>
                        <a:t>einer</a:t>
                      </a:r>
                      <a:r>
                        <a:rPr lang="en-US" sz="1200" dirty="0">
                          <a:effectLst/>
                        </a:rPr>
                        <a:t> </a:t>
                      </a:r>
                      <a:r>
                        <a:rPr lang="en-US" sz="1200" dirty="0" err="1">
                          <a:effectLst/>
                        </a:rPr>
                        <a:t>Tabelle</a:t>
                      </a:r>
                      <a:r>
                        <a:rPr lang="en-US" sz="1200" dirty="0">
                          <a:effectLst/>
                        </a:rPr>
                        <a:t> </a:t>
                      </a:r>
                      <a:r>
                        <a:rPr lang="en-US" sz="1200" dirty="0" err="1">
                          <a:effectLst/>
                        </a:rPr>
                        <a:t>zur</a:t>
                      </a:r>
                      <a:r>
                        <a:rPr lang="en-US" sz="1200" dirty="0">
                          <a:effectLst/>
                        </a:rPr>
                        <a:t> </a:t>
                      </a:r>
                      <a:r>
                        <a:rPr lang="en-US" sz="1200" dirty="0" err="1">
                          <a:effectLst/>
                        </a:rPr>
                        <a:t>Beurteilung</a:t>
                      </a:r>
                      <a:r>
                        <a:rPr lang="en-US" sz="1200" dirty="0">
                          <a:effectLst/>
                        </a:rPr>
                        <a:t> der </a:t>
                      </a:r>
                      <a:r>
                        <a:rPr lang="en-US" sz="1200" dirty="0" err="1">
                          <a:effectLst/>
                        </a:rPr>
                        <a:t>Bremsdauer</a:t>
                      </a:r>
                      <a:endParaRPr lang="en-US" sz="1200" dirty="0">
                        <a:effectLst/>
                      </a:endParaRPr>
                    </a:p>
                    <a:p>
                      <a:pPr rtl="0">
                        <a:buFont typeface="Arial" panose="020B0604020202020204" pitchFamily="34" charset="0"/>
                        <a:buChar char="•"/>
                      </a:pPr>
                      <a:r>
                        <a:rPr lang="en-US" sz="1200" dirty="0" err="1">
                          <a:effectLst/>
                        </a:rPr>
                        <a:t>Verbesserte</a:t>
                      </a:r>
                      <a:r>
                        <a:rPr lang="en-US" sz="1200" dirty="0">
                          <a:effectLst/>
                        </a:rPr>
                        <a:t> </a:t>
                      </a:r>
                      <a:r>
                        <a:rPr lang="en-US" sz="1200" dirty="0" err="1">
                          <a:effectLst/>
                        </a:rPr>
                        <a:t>spanische</a:t>
                      </a:r>
                      <a:r>
                        <a:rPr lang="en-US" sz="1200" dirty="0">
                          <a:effectLst/>
                        </a:rPr>
                        <a:t> und </a:t>
                      </a:r>
                      <a:r>
                        <a:rPr lang="en-US" sz="1200" dirty="0" err="1">
                          <a:effectLst/>
                        </a:rPr>
                        <a:t>englische</a:t>
                      </a:r>
                      <a:r>
                        <a:rPr lang="en-US" sz="1200" dirty="0">
                          <a:effectLst/>
                        </a:rPr>
                        <a:t> </a:t>
                      </a:r>
                      <a:r>
                        <a:rPr lang="en-US" sz="1200" dirty="0" err="1">
                          <a:effectLst/>
                        </a:rPr>
                        <a:t>Übersetzung</a:t>
                      </a:r>
                      <a:endParaRPr lang="en-US" sz="1200" dirty="0">
                        <a:effectLst/>
                      </a:endParaRPr>
                    </a:p>
                    <a:p>
                      <a:pPr rtl="0">
                        <a:buFont typeface="Arial" panose="020B0604020202020204" pitchFamily="34" charset="0"/>
                        <a:buChar char="•"/>
                      </a:pPr>
                      <a:r>
                        <a:rPr lang="en-US" sz="1200" dirty="0" err="1">
                          <a:effectLst/>
                        </a:rPr>
                        <a:t>Überarbeitete</a:t>
                      </a:r>
                      <a:r>
                        <a:rPr lang="en-US" sz="1200" dirty="0">
                          <a:effectLst/>
                        </a:rPr>
                        <a:t> </a:t>
                      </a:r>
                      <a:r>
                        <a:rPr lang="en-US" sz="1200" dirty="0" err="1">
                          <a:effectLst/>
                        </a:rPr>
                        <a:t>Anzeige</a:t>
                      </a:r>
                      <a:r>
                        <a:rPr lang="en-US" sz="1200" dirty="0">
                          <a:effectLst/>
                        </a:rPr>
                        <a:t> der </a:t>
                      </a:r>
                      <a:r>
                        <a:rPr lang="en-US" sz="1200" dirty="0" err="1">
                          <a:effectLst/>
                        </a:rPr>
                        <a:t>Menüs</a:t>
                      </a:r>
                      <a:r>
                        <a:rPr lang="en-US" sz="1200" dirty="0">
                          <a:effectLst/>
                        </a:rPr>
                        <a:t> „</a:t>
                      </a:r>
                      <a:r>
                        <a:rPr lang="en-US" sz="1200" dirty="0" err="1">
                          <a:effectLst/>
                        </a:rPr>
                        <a:t>Ofen</a:t>
                      </a:r>
                      <a:r>
                        <a:rPr lang="en-US" sz="1200" dirty="0">
                          <a:effectLst/>
                        </a:rPr>
                        <a:t>“, „</a:t>
                      </a:r>
                      <a:r>
                        <a:rPr lang="en-US" sz="1200" dirty="0" err="1">
                          <a:effectLst/>
                        </a:rPr>
                        <a:t>Bericht</a:t>
                      </a:r>
                      <a:r>
                        <a:rPr lang="en-US" sz="1200" dirty="0">
                          <a:effectLst/>
                        </a:rPr>
                        <a:t>-Viewer“ </a:t>
                      </a:r>
                      <a:r>
                        <a:rPr lang="en-US" sz="1200" dirty="0" err="1">
                          <a:effectLst/>
                        </a:rPr>
                        <a:t>usw</a:t>
                      </a:r>
                      <a:r>
                        <a:rPr lang="en-US" sz="1200" dirty="0">
                          <a:effectLst/>
                        </a:rPr>
                        <a:t>.</a:t>
                      </a:r>
                    </a:p>
                    <a:p>
                      <a:pPr rtl="0">
                        <a:buFont typeface="Arial" panose="020B0604020202020204" pitchFamily="34" charset="0"/>
                        <a:buChar char="•"/>
                      </a:pPr>
                      <a:r>
                        <a:rPr lang="en-US" sz="1200" dirty="0" err="1">
                          <a:effectLst/>
                        </a:rPr>
                        <a:t>Intuitivere</a:t>
                      </a:r>
                      <a:r>
                        <a:rPr lang="en-US" sz="1200" dirty="0">
                          <a:effectLst/>
                        </a:rPr>
                        <a:t> und </a:t>
                      </a:r>
                      <a:r>
                        <a:rPr lang="en-US" sz="1200" dirty="0" err="1">
                          <a:effectLst/>
                        </a:rPr>
                        <a:t>einfachere</a:t>
                      </a:r>
                      <a:r>
                        <a:rPr lang="en-US" sz="1200" dirty="0">
                          <a:effectLst/>
                        </a:rPr>
                        <a:t> </a:t>
                      </a:r>
                      <a:r>
                        <a:rPr lang="en-US" sz="1200" dirty="0" err="1">
                          <a:effectLst/>
                        </a:rPr>
                        <a:t>Menüführung</a:t>
                      </a:r>
                      <a:endParaRPr lang="en-US" sz="1200" dirty="0">
                        <a:effectLst/>
                      </a:endParaRPr>
                    </a:p>
                    <a:p>
                      <a:pPr rtl="0">
                        <a:buFont typeface="Arial" panose="020B0604020202020204" pitchFamily="34" charset="0"/>
                        <a:buChar char="•"/>
                      </a:pPr>
                      <a:r>
                        <a:rPr kumimoji="0" lang="en-US" sz="1200" b="0" i="0" u="none" strike="noStrike" cap="none" normalizeH="0" baseline="0" dirty="0" err="1">
                          <a:ln>
                            <a:noFill/>
                          </a:ln>
                          <a:solidFill>
                            <a:srgbClr val="000000"/>
                          </a:solidFill>
                          <a:effectLst/>
                          <a:latin typeface="Arial" charset="0"/>
                        </a:rPr>
                        <a:t>Verbesserte</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visuelle</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Navigationsschnittstelle</a:t>
                      </a:r>
                      <a:endParaRPr kumimoji="0" lang="en-US" sz="1200" b="0" i="0" u="none" strike="noStrike" cap="none" normalizeH="0" baseline="0" dirty="0">
                        <a:ln>
                          <a:noFill/>
                        </a:ln>
                        <a:solidFill>
                          <a:srgbClr val="000000"/>
                        </a:solidFill>
                        <a:effectLst/>
                        <a:latin typeface="Arial" charset="0"/>
                      </a:endParaRP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9" name="Group 188"/>
          <p:cNvGraphicFramePr>
            <a:graphicFrameLocks noGrp="1"/>
          </p:cNvGraphicFramePr>
          <p:nvPr>
            <p:extLst/>
          </p:nvPr>
        </p:nvGraphicFramePr>
        <p:xfrm>
          <a:off x="646524" y="1772816"/>
          <a:ext cx="3854076" cy="4004607"/>
        </p:xfrm>
        <a:graphic>
          <a:graphicData uri="http://schemas.openxmlformats.org/drawingml/2006/table">
            <a:tbl>
              <a:tblPr/>
              <a:tblGrid>
                <a:gridCol w="3854076">
                  <a:extLst>
                    <a:ext uri="{9D8B030D-6E8A-4147-A177-3AD203B41FA5}">
                      <a16:colId xmlns:a16="http://schemas.microsoft.com/office/drawing/2014/main" val="20000"/>
                    </a:ext>
                  </a:extLst>
                </a:gridCol>
              </a:tblGrid>
              <a:tr h="383906">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5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NUTZEN UND VORTEILE</a:t>
                      </a:r>
                      <a:endParaRPr kumimoji="0" lang="de-DE" sz="1400" b="1" i="0" u="none" strike="noStrike" kern="1200" cap="none" spc="0" normalizeH="0" baseline="0" noProof="0" dirty="0">
                        <a:ln>
                          <a:noFill/>
                        </a:ln>
                        <a:solidFill>
                          <a:srgbClr val="FFFFFF"/>
                        </a:solidFill>
                        <a:effectLst/>
                        <a:uLnTx/>
                        <a:uFillTx/>
                        <a:latin typeface="Arial"/>
                        <a:ea typeface="MS PGothic" pitchFamily="34" charset="-128"/>
                        <a:cs typeface="+mn-cs"/>
                      </a:endParaRPr>
                    </a:p>
                  </a:txBody>
                  <a:tcPr marL="108011" marR="108011" marT="72025" marB="36008" horzOverflow="overflow">
                    <a:lnL w="12700" cap="flat" cmpd="sng" algn="ctr">
                      <a:solidFill>
                        <a:srgbClr val="E64B00"/>
                      </a:solidFill>
                      <a:prstDash val="solid"/>
                      <a:round/>
                      <a:headEnd type="none" w="med" len="med"/>
                      <a:tailEnd type="none" w="med" len="med"/>
                    </a:lnL>
                    <a:lnR w="12700" cap="flat" cmpd="sng" algn="ctr">
                      <a:solidFill>
                        <a:srgbClr val="E64B00"/>
                      </a:solidFill>
                      <a:prstDash val="solid"/>
                      <a:round/>
                      <a:headEnd type="none" w="med" len="med"/>
                      <a:tailEnd type="none" w="med" len="med"/>
                    </a:lnR>
                    <a:lnT w="12700" cap="flat" cmpd="sng" algn="ctr">
                      <a:solidFill>
                        <a:srgbClr val="E64B00"/>
                      </a:solidFill>
                      <a:prstDash val="solid"/>
                      <a:round/>
                      <a:headEnd type="none" w="med" len="med"/>
                      <a:tailEnd type="none" w="med" len="med"/>
                    </a:lnT>
                    <a:lnB w="12700" cap="flat" cmpd="sng" algn="ctr">
                      <a:solidFill>
                        <a:srgbClr val="E64B00"/>
                      </a:solidFill>
                      <a:prstDash val="solid"/>
                      <a:round/>
                      <a:headEnd type="none" w="med" len="med"/>
                      <a:tailEnd type="none" w="med" len="med"/>
                    </a:lnB>
                    <a:lnTlToBr>
                      <a:noFill/>
                    </a:lnTlToBr>
                    <a:lnBlToTr>
                      <a:noFill/>
                    </a:lnBlToTr>
                    <a:solidFill>
                      <a:srgbClr val="E64B00"/>
                    </a:solidFill>
                  </a:tcPr>
                </a:tc>
                <a:extLst>
                  <a:ext uri="{0D108BD9-81ED-4DB2-BD59-A6C34878D82A}">
                    <a16:rowId xmlns:a16="http://schemas.microsoft.com/office/drawing/2014/main" val="10000"/>
                  </a:ext>
                </a:extLst>
              </a:tr>
              <a:tr h="3576534">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lang="en-US" sz="1200" dirty="0">
                          <a:effectLst/>
                        </a:rPr>
                        <a:t>Installation der </a:t>
                      </a:r>
                      <a:r>
                        <a:rPr lang="en-US" sz="1200" dirty="0" err="1">
                          <a:effectLst/>
                        </a:rPr>
                        <a:t>neuen</a:t>
                      </a:r>
                      <a:r>
                        <a:rPr lang="en-US" sz="1200" dirty="0">
                          <a:effectLst/>
                        </a:rPr>
                        <a:t> Version V2.02 der </a:t>
                      </a:r>
                      <a:r>
                        <a:rPr lang="en-US" sz="1200" dirty="0" err="1">
                          <a:effectLst/>
                        </a:rPr>
                        <a:t>Anwendung</a:t>
                      </a:r>
                      <a:r>
                        <a:rPr lang="en-US" sz="1200" dirty="0">
                          <a:effectLst/>
                        </a:rPr>
                        <a:t> </a:t>
                      </a:r>
                      <a:r>
                        <a:rPr lang="en-US" sz="1200" dirty="0" err="1">
                          <a:effectLst/>
                        </a:rPr>
                        <a:t>mit</a:t>
                      </a:r>
                      <a:r>
                        <a:rPr lang="en-US" sz="1200" dirty="0">
                          <a:effectLst/>
                        </a:rPr>
                        <a:t> </a:t>
                      </a:r>
                      <a:r>
                        <a:rPr lang="en-US" sz="1200" dirty="0" err="1">
                          <a:effectLst/>
                        </a:rPr>
                        <a:t>vielen</a:t>
                      </a:r>
                      <a:r>
                        <a:rPr lang="en-US" sz="1200" dirty="0">
                          <a:effectLst/>
                        </a:rPr>
                        <a:t> </a:t>
                      </a:r>
                      <a:r>
                        <a:rPr lang="en-US" sz="1200" dirty="0" err="1">
                          <a:effectLst/>
                        </a:rPr>
                        <a:t>Vorteilen</a:t>
                      </a:r>
                      <a:r>
                        <a:rPr lang="en-US" sz="1200" dirty="0">
                          <a:effectLst/>
                        </a:rPr>
                        <a:t> und </a:t>
                      </a:r>
                      <a:r>
                        <a:rPr lang="en-US" sz="1200" dirty="0" err="1">
                          <a:effectLst/>
                        </a:rPr>
                        <a:t>neuen</a:t>
                      </a:r>
                      <a:r>
                        <a:rPr lang="en-US" sz="1200" dirty="0">
                          <a:effectLst/>
                        </a:rPr>
                        <a:t> </a:t>
                      </a:r>
                      <a:r>
                        <a:rPr lang="en-US" sz="1200" dirty="0" err="1">
                          <a:effectLst/>
                        </a:rPr>
                        <a:t>Funktionen</a:t>
                      </a:r>
                      <a:endParaRPr kumimoji="0" lang="de-DE" altLang="fr-FR" sz="1200" b="0" i="0" u="none" strike="noStrike" cap="none" normalizeH="0" baseline="0" noProof="1">
                        <a:ln>
                          <a:noFill/>
                        </a:ln>
                        <a:solidFill>
                          <a:schemeClr val="tx1"/>
                        </a:solidFill>
                        <a:effectLst/>
                        <a:latin typeface="Arial" charset="0"/>
                      </a:endParaRPr>
                    </a:p>
                  </a:txBody>
                  <a:tcPr marL="108011" marR="108011" marT="36008" marB="36008" horzOverflow="overflow">
                    <a:lnL w="12700" cap="flat" cmpd="sng" algn="ctr">
                      <a:solidFill>
                        <a:srgbClr val="E64B00"/>
                      </a:solidFill>
                      <a:prstDash val="solid"/>
                      <a:round/>
                      <a:headEnd type="none" w="med" len="med"/>
                      <a:tailEnd type="none" w="med" len="med"/>
                    </a:lnL>
                    <a:lnR w="12700" cap="flat" cmpd="sng" algn="ctr">
                      <a:solidFill>
                        <a:srgbClr val="E64B00"/>
                      </a:solidFill>
                      <a:prstDash val="solid"/>
                      <a:round/>
                      <a:headEnd type="none" w="med" len="med"/>
                      <a:tailEnd type="none" w="med" len="med"/>
                    </a:lnR>
                    <a:lnT w="12700" cap="flat" cmpd="sng" algn="ctr">
                      <a:solidFill>
                        <a:srgbClr val="E64B00"/>
                      </a:solidFill>
                      <a:prstDash val="solid"/>
                      <a:round/>
                      <a:headEnd type="none" w="med" len="med"/>
                      <a:tailEnd type="none" w="med" len="med"/>
                    </a:lnT>
                    <a:lnB w="12700" cap="flat" cmpd="sng" algn="ctr">
                      <a:solidFill>
                        <a:srgbClr val="E64B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0" name="Rechteck 11">
            <a:extLst>
              <a:ext uri="{FF2B5EF4-FFF2-40B4-BE49-F238E27FC236}">
                <a16:creationId xmlns:a16="http://schemas.microsoft.com/office/drawing/2014/main" id="{3BCC579A-07ED-4672-82BF-421FB99C6BCF}"/>
              </a:ext>
            </a:extLst>
          </p:cNvPr>
          <p:cNvSpPr/>
          <p:nvPr/>
        </p:nvSpPr>
        <p:spPr>
          <a:xfrm>
            <a:off x="4752720" y="1769925"/>
            <a:ext cx="3869372" cy="43493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Arial" charset="0"/>
                <a:ea typeface="+mn-ea"/>
                <a:cs typeface="+mn-cs"/>
              </a:rPr>
              <a:t>BESCHREIBUNG</a:t>
            </a:r>
            <a:endParaRPr kumimoji="0" lang="de-DE" altLang="de-DE"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1349567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3.xml><?xml version="1.0" encoding="utf-8"?>
<a:theme xmlns:a="http://schemas.openxmlformats.org/drawingml/2006/main" name="1_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4.xml><?xml version="1.0" encoding="utf-8"?>
<a:theme xmlns:a="http://schemas.openxmlformats.org/drawingml/2006/main" name="2_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Sidel-Template2014_guidelines-v1</Template>
  <TotalTime>0</TotalTime>
  <Words>132</Words>
  <Application>Microsoft Office PowerPoint</Application>
  <PresentationFormat>On-screen Show (4:3)</PresentationFormat>
  <Paragraphs>20</Paragraphs>
  <Slides>1</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0" baseType="lpstr">
      <vt:lpstr>MS PGothic</vt:lpstr>
      <vt:lpstr>Arial</vt:lpstr>
      <vt:lpstr>Calibri</vt:lpstr>
      <vt:lpstr>Wingdings</vt:lpstr>
      <vt:lpstr>Sidel-PPT-Template2014</vt:lpstr>
      <vt:lpstr>LIOMT</vt:lpstr>
      <vt:lpstr>1_LIOMT</vt:lpstr>
      <vt:lpstr>2_LIOMT</vt:lpstr>
      <vt:lpstr>think-cell Folie</vt:lpstr>
      <vt:lpstr>Neue Funktionen für Blasmaschine Series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2015-06-11T14:41:54Z</dcterms:created>
  <dcterms:modified xsi:type="dcterms:W3CDTF">2019-02-25T16:14:07Z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2018-09-21T10:00:38.3886283+02:00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2018-09-21T10:00:38.3886283+02:00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