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07/06/2021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4805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07 June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88">
            <a:extLst>
              <a:ext uri="{FF2B5EF4-FFF2-40B4-BE49-F238E27FC236}">
                <a16:creationId xmlns:a16="http://schemas.microsoft.com/office/drawing/2014/main" id="{D263AD4F-587B-4867-A05C-09F06C48190F}"/>
              </a:ext>
            </a:extLst>
          </p:cNvPr>
          <p:cNvGrpSpPr>
            <a:grpSpLocks/>
          </p:cNvGrpSpPr>
          <p:nvPr/>
        </p:nvGrpSpPr>
        <p:grpSpPr bwMode="auto">
          <a:xfrm>
            <a:off x="632835" y="1736683"/>
            <a:ext cx="7991475" cy="4041775"/>
            <a:chOff x="650875" y="1906524"/>
            <a:chExt cx="7991475" cy="4042232"/>
          </a:xfrm>
        </p:grpSpPr>
        <p:sp>
          <p:nvSpPr>
            <p:cNvPr id="11" name="Rechteck 3">
              <a:extLst>
                <a:ext uri="{FF2B5EF4-FFF2-40B4-BE49-F238E27FC236}">
                  <a16:creationId xmlns:a16="http://schemas.microsoft.com/office/drawing/2014/main" id="{E3A3CD7D-4034-4CC9-B980-6BEA5891A10C}"/>
                </a:ext>
              </a:extLst>
            </p:cNvPr>
            <p:cNvSpPr/>
            <p:nvPr/>
          </p:nvSpPr>
          <p:spPr>
            <a:xfrm>
              <a:off x="6508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>
                <a:spcBef>
                  <a:spcPts val="300"/>
                </a:spcBef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</a:rPr>
                <a:t>VALOR E VANTAGENS</a:t>
              </a:r>
              <a:endParaRPr lang="pt-BR" sz="1400" b="1" dirty="0">
                <a:solidFill>
                  <a:srgbClr val="FFFFFF"/>
                </a:solidFill>
                <a:ea typeface="MS PGothic" pitchFamily="34" charset="-128"/>
              </a:endParaRPr>
            </a:p>
          </p:txBody>
        </p:sp>
        <p:sp>
          <p:nvSpPr>
            <p:cNvPr id="12" name="Rechteck 4">
              <a:extLst>
                <a:ext uri="{FF2B5EF4-FFF2-40B4-BE49-F238E27FC236}">
                  <a16:creationId xmlns:a16="http://schemas.microsoft.com/office/drawing/2014/main" id="{088B958E-4C24-4DC0-AE0B-A8C3F6A30311}"/>
                </a:ext>
              </a:extLst>
            </p:cNvPr>
            <p:cNvSpPr>
              <a:spLocks/>
            </p:cNvSpPr>
            <p:nvPr/>
          </p:nvSpPr>
          <p:spPr>
            <a:xfrm>
              <a:off x="6508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indent="-342900">
                <a:spcBef>
                  <a:spcPct val="20000"/>
                </a:spcBef>
                <a:buClr>
                  <a:srgbClr val="E64B00"/>
                </a:buClr>
                <a:buFont typeface="Wingdings" charset="2"/>
                <a:buChar char="§"/>
                <a:defRPr/>
              </a:pPr>
              <a:endParaRPr lang="en-US" altLang="fr-FR" sz="1200" dirty="0">
                <a:solidFill>
                  <a:srgbClr val="000000"/>
                </a:solidFill>
              </a:endParaRPr>
            </a:p>
          </p:txBody>
        </p:sp>
        <p:sp>
          <p:nvSpPr>
            <p:cNvPr id="14" name="Rechteck 11">
              <a:extLst>
                <a:ext uri="{FF2B5EF4-FFF2-40B4-BE49-F238E27FC236}">
                  <a16:creationId xmlns:a16="http://schemas.microsoft.com/office/drawing/2014/main" id="{FF23687B-3FEA-4BD0-9B9A-16509C91493D}"/>
                </a:ext>
              </a:extLst>
            </p:cNvPr>
            <p:cNvSpPr/>
            <p:nvPr/>
          </p:nvSpPr>
          <p:spPr>
            <a:xfrm>
              <a:off x="4752975" y="1906524"/>
              <a:ext cx="3889375" cy="38898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buClr>
                  <a:srgbClr val="E64B00"/>
                </a:buClr>
                <a:defRPr/>
              </a:pPr>
              <a:r>
                <a:rPr lang="de-CH" altLang="de-DE" sz="1400" b="1" noProof="1">
                  <a:solidFill>
                    <a:srgbClr val="FFFFFF"/>
                  </a:solidFill>
                  <a:latin typeface="Arial" charset="0"/>
                </a:rPr>
                <a:t>DESCRIÇÃO</a:t>
              </a:r>
              <a:r>
                <a:rPr lang="de-CH" altLang="de-DE" sz="1400" b="1" noProof="1">
                  <a:solidFill>
                    <a:srgbClr val="FFFFFF"/>
                  </a:solidFill>
                  <a:cs typeface="Arial" charset="0"/>
                </a:rPr>
                <a:t> </a:t>
              </a:r>
              <a:endParaRPr lang="en-GB" altLang="de-DE" sz="1400" dirty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hteck 12">
              <a:extLst>
                <a:ext uri="{FF2B5EF4-FFF2-40B4-BE49-F238E27FC236}">
                  <a16:creationId xmlns:a16="http://schemas.microsoft.com/office/drawing/2014/main" id="{F8451FFD-13CF-4A18-9269-3002962CB759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5"/>
              <a:ext cx="3889375" cy="365325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Clr>
                  <a:srgbClr val="E64B00"/>
                </a:buClr>
                <a:buFont typeface="Wingdings" panose="05000000000000000000" pitchFamily="2" charset="2"/>
                <a:buChar char="§"/>
                <a:defRPr/>
              </a:pPr>
              <a:endParaRPr lang="en-US" altLang="zh-CN" sz="1200">
                <a:solidFill>
                  <a:srgbClr val="000000"/>
                </a:solidFill>
                <a:ea typeface="SimSun" panose="02010600030101010101" pitchFamily="2" charset="-122"/>
              </a:endParaRPr>
            </a:p>
          </p:txBody>
        </p:sp>
      </p:grpSp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31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26" name="Objekt 2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923330"/>
          </a:xfrm>
        </p:spPr>
        <p:txBody>
          <a:bodyPr/>
          <a:lstStyle/>
          <a:p>
            <a:r>
              <a:rPr lang="pt-BR" dirty="0"/>
              <a:t>Garanta a qualidade do produto removendo a poeira das tampas</a:t>
            </a:r>
            <a:endParaRPr lang="es-ES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4769" y="1435100"/>
            <a:ext cx="7997825" cy="276999"/>
          </a:xfrm>
        </p:spPr>
        <p:txBody>
          <a:bodyPr vert="horz" lIns="0" tIns="0" rIns="0" bIns="0" rtlCol="0">
            <a:spAutoFit/>
          </a:bodyPr>
          <a:lstStyle/>
          <a:p>
            <a:r>
              <a:rPr lang="pt-BR" dirty="0"/>
              <a:t>Dispositivo de despoeiramento de tampa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0DB7499-8C91-486C-830A-427CE41778FC}"/>
              </a:ext>
            </a:extLst>
          </p:cNvPr>
          <p:cNvSpPr txBox="1">
            <a:spLocks/>
          </p:cNvSpPr>
          <p:nvPr/>
        </p:nvSpPr>
        <p:spPr>
          <a:xfrm>
            <a:off x="632835" y="5837121"/>
            <a:ext cx="7972425" cy="4312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</a:t>
            </a:r>
            <a:r>
              <a:rPr lang="en-GB" altLang="fr-FR" sz="800" dirty="0" err="1">
                <a:solidFill>
                  <a:srgbClr val="000000"/>
                </a:solidFill>
              </a:rPr>
              <a:t>Qualidade</a:t>
            </a:r>
            <a:r>
              <a:rPr lang="en-GB" altLang="fr-FR" sz="800" dirty="0">
                <a:solidFill>
                  <a:srgbClr val="000000"/>
                </a:solidFill>
              </a:rPr>
              <a:t> do </a:t>
            </a:r>
            <a:r>
              <a:rPr lang="en-GB" altLang="fr-FR" sz="800" dirty="0" err="1">
                <a:solidFill>
                  <a:srgbClr val="000000"/>
                </a:solidFill>
              </a:rPr>
              <a:t>produto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</a:t>
            </a:r>
            <a:r>
              <a:rPr lang="pt-BR" sz="800" kern="0" dirty="0">
                <a:solidFill>
                  <a:srgbClr val="000000"/>
                </a:solidFill>
              </a:rPr>
              <a:t>GEBO Aidlin e GEBO OPTIFEED (incluindo equipamentos do concorrente)</a:t>
            </a:r>
            <a:endParaRPr kumimoji="0" lang="pt-BR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 código: CAP001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BEE4369-6E35-4E33-A414-ED70FF4E799E}"/>
              </a:ext>
            </a:extLst>
          </p:cNvPr>
          <p:cNvSpPr/>
          <p:nvPr/>
        </p:nvSpPr>
        <p:spPr>
          <a:xfrm>
            <a:off x="654769" y="2174553"/>
            <a:ext cx="390395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b="1" dirty="0"/>
              <a:t>Calidad del producto</a:t>
            </a:r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Incrementa la limpieza de los tapones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endParaRPr lang="es-ES" altLang="fr-FR" sz="12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b="1" dirty="0"/>
              <a:t>Seguridad y ergonomía</a:t>
            </a:r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Requisito de bajo mantenimiento</a:t>
            </a:r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Reducir los tiempos de limpieza</a:t>
            </a:r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endParaRPr lang="es-ES" altLang="fr-FR" sz="1200" dirty="0"/>
          </a:p>
          <a:p>
            <a:pPr marL="171450" indent="-171450">
              <a:buClr>
                <a:schemeClr val="accent4"/>
              </a:buClr>
              <a:buFont typeface="Wingdings" panose="05000000000000000000" pitchFamily="2" charset="2"/>
              <a:buChar char="§"/>
              <a:defRPr/>
            </a:pPr>
            <a:r>
              <a:rPr lang="es-ES" altLang="fr-FR" sz="1200" b="1" dirty="0" err="1"/>
              <a:t>Felxibilidad</a:t>
            </a:r>
            <a:endParaRPr lang="es-ES" altLang="fr-FR" sz="1200" b="1" dirty="0"/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Aplicable a todo tipo de tapones de plástico.</a:t>
            </a:r>
          </a:p>
          <a:p>
            <a:pPr>
              <a:buClr>
                <a:schemeClr val="accent4"/>
              </a:buClr>
              <a:defRPr/>
            </a:pPr>
            <a:r>
              <a:rPr lang="es-ES" altLang="fr-FR" sz="1200" dirty="0"/>
              <a:t>Posibilidad de detener la línea en caso de que se detenga el desempolvado de la tapa (opcional)</a:t>
            </a:r>
            <a:endParaRPr lang="en-GB" altLang="fr-FR" sz="1200" b="1" dirty="0"/>
          </a:p>
        </p:txBody>
      </p:sp>
      <p:sp>
        <p:nvSpPr>
          <p:cNvPr id="18" name="Rectangle 15">
            <a:extLst>
              <a:ext uri="{FF2B5EF4-FFF2-40B4-BE49-F238E27FC236}">
                <a16:creationId xmlns:a16="http://schemas.microsoft.com/office/drawing/2014/main" id="{ECBD5413-F473-4408-9FC4-25C8A7D1F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0810" y="2170837"/>
            <a:ext cx="3873500" cy="201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2563" indent="-1825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Ar comprimido ionizado pulverizado em ambos os lados da tampa em uma caixa de tratamento conectada a um dispositivo a vácuo.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A caixa de tratamento é instalada na rampa da tampa; a caixa técnica fica no chão ou na parte superior do enchimento.</a:t>
            </a:r>
          </a:p>
          <a:p>
            <a:pPr marL="171450" indent="-171450">
              <a:spcBef>
                <a:spcPct val="45000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§"/>
              <a:defRPr/>
            </a:pPr>
            <a:r>
              <a:rPr lang="pt-BR" sz="1100" dirty="0">
                <a:solidFill>
                  <a:srgbClr val="000000"/>
                </a:solidFill>
              </a:rPr>
              <a:t>A filtragem de ar comprimido é de 0,01 mícrons, gerador de ar ionizado e sistema de vácuo fechado em uma caixa de aço inoxidável (caixa técnica)</a:t>
            </a:r>
            <a:endParaRPr lang="fr-FR" sz="1100" dirty="0">
              <a:solidFill>
                <a:srgbClr val="000000"/>
              </a:solidFill>
            </a:endParaRPr>
          </a:p>
          <a:p>
            <a:pPr>
              <a:spcBef>
                <a:spcPct val="45000"/>
              </a:spcBef>
              <a:buClr>
                <a:schemeClr val="accent4"/>
              </a:buClr>
              <a:buSzPct val="100000"/>
              <a:buFont typeface="Wingdings" panose="05000000000000000000" pitchFamily="2" charset="2"/>
              <a:buChar char="§"/>
              <a:defRPr/>
            </a:pPr>
            <a:endParaRPr lang="fr-FR" altLang="fr-FR" sz="1100" dirty="0">
              <a:solidFill>
                <a:srgbClr val="000000"/>
              </a:solidFill>
            </a:endParaRPr>
          </a:p>
        </p:txBody>
      </p:sp>
      <p:pic>
        <p:nvPicPr>
          <p:cNvPr id="16" name="Picture 14" descr="https://www.options-upgrades.sidel.com/sites/default/files/ousheet/CAP001-After.png">
            <a:extLst>
              <a:ext uri="{FF2B5EF4-FFF2-40B4-BE49-F238E27FC236}">
                <a16:creationId xmlns:a16="http://schemas.microsoft.com/office/drawing/2014/main" id="{FC3A4118-434A-4822-9786-4E0320CC7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603" y="4170009"/>
            <a:ext cx="1836272" cy="155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44863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3004</TotalTime>
  <Words>166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SimSun</vt:lpstr>
      <vt:lpstr>Arial</vt:lpstr>
      <vt:lpstr>Wingdings</vt:lpstr>
      <vt:lpstr>1_NewSidel_Template_4x3_with add layouts</vt:lpstr>
      <vt:lpstr>think-cell Folie</vt:lpstr>
      <vt:lpstr>Garanta a qualidade do produto removendo a poeira das tampas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82</cp:revision>
  <dcterms:created xsi:type="dcterms:W3CDTF">2018-02-10T17:04:39Z</dcterms:created>
  <dcterms:modified xsi:type="dcterms:W3CDTF">2021-06-08T07:16:10Z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2021-06-08T07:16:10Z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