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102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52" y="72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17/02/2021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17/02/2021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3.bin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17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17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7A6CB49C-CA36-47C2-A41D-64EE387293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>
            <a:extLst>
              <a:ext uri="{FF2B5EF4-FFF2-40B4-BE49-F238E27FC236}">
                <a16:creationId xmlns:a16="http://schemas.microsoft.com/office/drawing/2014/main" id="{73E7F245-EB7F-4ECA-9941-84B1DD06D02C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1681163"/>
            <a:ext cx="7996237" cy="4225925"/>
            <a:chOff x="650875" y="1906363"/>
            <a:chExt cx="7991475" cy="4042393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17ED6647-1D43-4F26-9208-B8F20993AD05}"/>
                </a:ext>
              </a:extLst>
            </p:cNvPr>
            <p:cNvSpPr/>
            <p:nvPr/>
          </p:nvSpPr>
          <p:spPr>
            <a:xfrm>
              <a:off x="650875" y="1906363"/>
              <a:ext cx="3888645" cy="3887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 eaLnBrk="1" fontAlgn="auto" hangingPunct="1"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047B57BA-8F50-4693-9A54-489E8CA646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113"/>
              <a:ext cx="3888645" cy="365364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</a:endParaRPr>
            </a:p>
          </p:txBody>
        </p:sp>
        <p:sp>
          <p:nvSpPr>
            <p:cNvPr id="18" name="Rechteck 11">
              <a:extLst>
                <a:ext uri="{FF2B5EF4-FFF2-40B4-BE49-F238E27FC236}">
                  <a16:creationId xmlns:a16="http://schemas.microsoft.com/office/drawing/2014/main" id="{3EE4DACF-5B69-4CE5-82ED-68284FFEC58A}"/>
                </a:ext>
              </a:extLst>
            </p:cNvPr>
            <p:cNvSpPr/>
            <p:nvPr/>
          </p:nvSpPr>
          <p:spPr>
            <a:xfrm>
              <a:off x="4753705" y="1906363"/>
              <a:ext cx="3888645" cy="3887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eaLnBrk="1" hangingPunct="1"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DESCRIPTION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9" name="Rechteck 12">
              <a:extLst>
                <a:ext uri="{FF2B5EF4-FFF2-40B4-BE49-F238E27FC236}">
                  <a16:creationId xmlns:a16="http://schemas.microsoft.com/office/drawing/2014/main" id="{F6D26BB8-C7F0-4B7D-81EA-8F97DDCB327E}"/>
                </a:ext>
              </a:extLst>
            </p:cNvPr>
            <p:cNvSpPr>
              <a:spLocks/>
            </p:cNvSpPr>
            <p:nvPr/>
          </p:nvSpPr>
          <p:spPr>
            <a:xfrm>
              <a:off x="4753705" y="2295113"/>
              <a:ext cx="3888645" cy="365364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1" hangingPunct="1"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ea typeface="宋体" charset="-122"/>
              </a:endParaRPr>
            </a:p>
          </p:txBody>
        </p:sp>
      </p:grpSp>
      <p:sp>
        <p:nvSpPr>
          <p:cNvPr id="7" name="Titre 6">
            <a:extLst>
              <a:ext uri="{FF2B5EF4-FFF2-40B4-BE49-F238E27FC236}">
                <a16:creationId xmlns:a16="http://schemas.microsoft.com/office/drawing/2014/main" id="{99363301-7141-4D5F-AB05-1CA2E4355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61962"/>
          </a:xfrm>
        </p:spPr>
        <p:txBody>
          <a:bodyPr/>
          <a:lstStyle/>
          <a:p>
            <a:pPr>
              <a:defRPr/>
            </a:pPr>
            <a:r>
              <a:rPr lang="en-US" dirty="0"/>
              <a:t>Free your mind on your closure feeding</a:t>
            </a:r>
            <a:endParaRPr lang="fr-FR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39AC0-9313-4B81-B2C3-BECB7B6BCE32}"/>
              </a:ext>
            </a:extLst>
          </p:cNvPr>
          <p:cNvSpPr txBox="1">
            <a:spLocks/>
          </p:cNvSpPr>
          <p:nvPr/>
        </p:nvSpPr>
        <p:spPr>
          <a:xfrm>
            <a:off x="646113" y="5943600"/>
            <a:ext cx="7972425" cy="41910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/>
              <a:t>Value: </a:t>
            </a:r>
            <a:r>
              <a:rPr lang="fr-FR" sz="800" kern="0">
                <a:solidFill>
                  <a:srgbClr val="000000"/>
                </a:solidFill>
              </a:rPr>
              <a:t>Efficiency, Product quality</a:t>
            </a:r>
            <a:endParaRPr sz="800" kern="0">
              <a:solidFill>
                <a:srgbClr val="000000"/>
              </a:solidFill>
            </a:endParaRPr>
          </a:p>
          <a:p>
            <a:pPr>
              <a:defRPr/>
            </a:pPr>
            <a:r>
              <a:rPr sz="800" kern="0"/>
              <a:t>Equipment: Sidel capfeeders</a:t>
            </a:r>
          </a:p>
          <a:p>
            <a:pPr>
              <a:defRPr/>
            </a:pPr>
            <a:r>
              <a:rPr sz="800" kern="0"/>
              <a:t>Catalogue code: CAP014</a:t>
            </a:r>
          </a:p>
        </p:txBody>
      </p:sp>
      <p:sp>
        <p:nvSpPr>
          <p:cNvPr id="20" name="Rettangolo 11">
            <a:extLst>
              <a:ext uri="{FF2B5EF4-FFF2-40B4-BE49-F238E27FC236}">
                <a16:creationId xmlns:a16="http://schemas.microsoft.com/office/drawing/2014/main" id="{C0CF5502-49D7-4B02-9212-84E6BE1157BE}"/>
              </a:ext>
            </a:extLst>
          </p:cNvPr>
          <p:cNvSpPr/>
          <p:nvPr/>
        </p:nvSpPr>
        <p:spPr>
          <a:xfrm>
            <a:off x="647700" y="2071688"/>
            <a:ext cx="3895725" cy="4062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4"/>
              </a:buClr>
              <a:defRPr/>
            </a:pPr>
            <a:endParaRPr lang="en-US" sz="1000" b="1" dirty="0"/>
          </a:p>
          <a:p>
            <a:pPr>
              <a:buClr>
                <a:schemeClr val="accent4"/>
              </a:buClr>
              <a:defRPr/>
            </a:pPr>
            <a:r>
              <a:rPr lang="en-GB" sz="1000" b="1" dirty="0"/>
              <a:t>TCO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b="1" dirty="0"/>
              <a:t>Efficiency </a:t>
            </a:r>
            <a:r>
              <a:rPr lang="en-GB" sz="1000" dirty="0"/>
              <a:t>achieved &gt; </a:t>
            </a:r>
            <a:r>
              <a:rPr lang="en-GB" sz="1000" b="1" dirty="0"/>
              <a:t>99,5%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Optimized MTTR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b="1" dirty="0"/>
              <a:t>Optimized power consumption </a:t>
            </a:r>
            <a:r>
              <a:rPr lang="en-GB" sz="1000" dirty="0"/>
              <a:t>(no air)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Full access to all parts for maintenance &amp; cleaning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Caps rejection w/o stopping caps flow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b="1" dirty="0"/>
              <a:t>Smart HMI</a:t>
            </a:r>
            <a:r>
              <a:rPr lang="en-GB" sz="1000" dirty="0"/>
              <a:t>: maintenance pages, EIT interface, Vision pages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High flexibility &amp; fast C/O</a:t>
            </a:r>
          </a:p>
          <a:p>
            <a:pPr>
              <a:buClr>
                <a:schemeClr val="accent4"/>
              </a:buClr>
              <a:defRPr/>
            </a:pPr>
            <a:endParaRPr lang="en-GB" sz="1000" b="1" dirty="0"/>
          </a:p>
          <a:p>
            <a:pPr>
              <a:buClr>
                <a:schemeClr val="accent4"/>
              </a:buClr>
              <a:defRPr/>
            </a:pPr>
            <a:r>
              <a:rPr lang="en-GB" sz="1000" b="1" dirty="0"/>
              <a:t>Product quality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Smooth cap orientation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b="1" dirty="0"/>
              <a:t>Vision integrated </a:t>
            </a:r>
            <a:r>
              <a:rPr lang="en-GB" sz="1000" dirty="0"/>
              <a:t>preserving product quality &amp; </a:t>
            </a:r>
            <a:r>
              <a:rPr lang="en-GB" sz="1000" b="1" dirty="0"/>
              <a:t>complete</a:t>
            </a:r>
            <a:r>
              <a:rPr lang="en-GB" sz="1000" dirty="0"/>
              <a:t> </a:t>
            </a:r>
            <a:r>
              <a:rPr lang="en-GB" sz="1000" b="1" dirty="0"/>
              <a:t>line performance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en-GB" sz="1000" dirty="0"/>
          </a:p>
          <a:p>
            <a:pPr>
              <a:buClr>
                <a:schemeClr val="accent4"/>
              </a:buClr>
              <a:defRPr/>
            </a:pPr>
            <a:r>
              <a:rPr lang="en-GB" sz="1000" b="1" dirty="0"/>
              <a:t>Sustainability &amp; Hygiene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en-GB" sz="1000" b="1" dirty="0"/>
              <a:t>No air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en-GB" sz="1000" dirty="0"/>
              <a:t>Low power consumption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en-GB" sz="1000" b="1" dirty="0"/>
              <a:t>Waterfall cap orientation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en-GB" sz="1000" dirty="0"/>
              <a:t>Integrated suction unit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en-US" sz="1000" dirty="0"/>
          </a:p>
          <a:p>
            <a:pPr>
              <a:buClr>
                <a:schemeClr val="accent4"/>
              </a:buClr>
              <a:defRPr/>
            </a:pPr>
            <a:r>
              <a:rPr lang="en-GB" sz="1000" b="1" dirty="0">
                <a:solidFill>
                  <a:srgbClr val="000000"/>
                </a:solidFill>
              </a:rPr>
              <a:t>Estimate ROI &lt; 3 years</a:t>
            </a:r>
          </a:p>
          <a:p>
            <a:pPr>
              <a:buClr>
                <a:schemeClr val="accent4"/>
              </a:buClr>
              <a:defRPr/>
            </a:pPr>
            <a:endParaRPr lang="en-GB" sz="1000" b="1" dirty="0">
              <a:solidFill>
                <a:srgbClr val="000000"/>
              </a:solidFill>
            </a:endParaRPr>
          </a:p>
          <a:p>
            <a:pPr>
              <a:buClr>
                <a:schemeClr val="accent4"/>
              </a:buClr>
              <a:defRPr/>
            </a:pPr>
            <a:r>
              <a:rPr lang="en-US" sz="1000" b="1" dirty="0">
                <a:solidFill>
                  <a:srgbClr val="000000"/>
                </a:solidFill>
              </a:rPr>
              <a:t>Reduced footprint by up to 75%</a:t>
            </a:r>
            <a:endParaRPr lang="fr-FR" sz="1000" b="1" dirty="0">
              <a:solidFill>
                <a:srgbClr val="000000"/>
              </a:solidFill>
            </a:endParaRPr>
          </a:p>
          <a:p>
            <a:pPr>
              <a:buClr>
                <a:schemeClr val="accent4"/>
              </a:buClr>
              <a:defRPr/>
            </a:pPr>
            <a:endParaRPr lang="en-GB" sz="1000" b="1" dirty="0">
              <a:solidFill>
                <a:srgbClr val="000000"/>
              </a:solidFill>
            </a:endParaRPr>
          </a:p>
          <a:p>
            <a:pPr>
              <a:buClr>
                <a:schemeClr val="accent4"/>
              </a:buClr>
              <a:defRPr/>
            </a:pPr>
            <a:endParaRPr lang="en-US" sz="1000" b="1" dirty="0"/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34BE8169-7803-43BE-9802-0670554A92A4}"/>
              </a:ext>
            </a:extLst>
          </p:cNvPr>
          <p:cNvSpPr/>
          <p:nvPr/>
        </p:nvSpPr>
        <p:spPr>
          <a:xfrm>
            <a:off x="4743450" y="2071688"/>
            <a:ext cx="3897313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4"/>
              </a:buClr>
              <a:defRPr/>
            </a:pPr>
            <a:endParaRPr lang="en-US" sz="1000" b="1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Power consumption &lt; 1,5 kW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Noise emission &lt;80 dB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HMI 12”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Height &lt; 2,1mt / remain up for transportation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Elevation up to 6,2 </a:t>
            </a:r>
            <a:r>
              <a:rPr lang="en-GB" sz="1000" dirty="0" err="1"/>
              <a:t>mt</a:t>
            </a:r>
            <a:endParaRPr lang="en-GB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Vision Camera integrated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L1: upside down &amp; roundness &amp; colour (option)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L2: +sealing ring integrity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en-GB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b="1" dirty="0"/>
              <a:t>&gt; 150 </a:t>
            </a:r>
            <a:r>
              <a:rPr lang="en-GB" sz="1000" dirty="0" err="1"/>
              <a:t>OptiFeed</a:t>
            </a:r>
            <a:r>
              <a:rPr lang="en-GB" sz="1000" dirty="0"/>
              <a:t> ordered 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/>
              <a:t>4 on the crown declination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00" dirty="0" err="1"/>
              <a:t>Radeberger</a:t>
            </a:r>
            <a:r>
              <a:rPr lang="en-GB" sz="1000" dirty="0"/>
              <a:t> SAT performed at 100% for the </a:t>
            </a:r>
            <a:r>
              <a:rPr lang="en-GB" sz="1000" dirty="0" err="1"/>
              <a:t>OptiFeed</a:t>
            </a:r>
            <a:r>
              <a:rPr lang="en-GB" sz="1000" dirty="0"/>
              <a:t> Cr during 3 days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endParaRPr lang="en-US" sz="1000" dirty="0"/>
          </a:p>
          <a:p>
            <a:pPr>
              <a:buClr>
                <a:schemeClr val="accent4"/>
              </a:buClr>
              <a:defRPr/>
            </a:pPr>
            <a:endParaRPr lang="en-US" sz="1000" b="1" dirty="0"/>
          </a:p>
        </p:txBody>
      </p:sp>
      <p:sp>
        <p:nvSpPr>
          <p:cNvPr id="46087" name="Text Placeholder 2">
            <a:extLst>
              <a:ext uri="{FF2B5EF4-FFF2-40B4-BE49-F238E27FC236}">
                <a16:creationId xmlns:a16="http://schemas.microsoft.com/office/drawing/2014/main" id="{26C334B6-A25D-4ED3-9F6B-D6E1AAE38BAF}"/>
              </a:ext>
            </a:extLst>
          </p:cNvPr>
          <p:cNvSpPr txBox="1">
            <a:spLocks/>
          </p:cNvSpPr>
          <p:nvPr/>
        </p:nvSpPr>
        <p:spPr bwMode="auto">
          <a:xfrm>
            <a:off x="646113" y="1392238"/>
            <a:ext cx="75390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7800" indent="-1778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9388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4988" indent="-1778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9388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fr-FR" dirty="0"/>
              <a:t>OptiFeed® (plastic or crown caps)</a:t>
            </a:r>
            <a:endParaRPr lang="fr-FR" altLang="fr-FR" dirty="0"/>
          </a:p>
        </p:txBody>
      </p:sp>
      <p:pic>
        <p:nvPicPr>
          <p:cNvPr id="46088" name="Picture 2" descr="C:\Users\laboure\Desktop\temp\retouchees\optifeed_IMG_9443.png">
            <a:extLst>
              <a:ext uri="{FF2B5EF4-FFF2-40B4-BE49-F238E27FC236}">
                <a16:creationId xmlns:a16="http://schemas.microsoft.com/office/drawing/2014/main" id="{778CD2D5-C2CA-4563-BE73-B4EE45D9B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84"/>
          <a:stretch>
            <a:fillRect/>
          </a:stretch>
        </p:blipFill>
        <p:spPr bwMode="auto">
          <a:xfrm>
            <a:off x="5076825" y="4440238"/>
            <a:ext cx="1131888" cy="152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2">
            <a:extLst>
              <a:ext uri="{FF2B5EF4-FFF2-40B4-BE49-F238E27FC236}">
                <a16:creationId xmlns:a16="http://schemas.microsoft.com/office/drawing/2014/main" id="{E3925FB4-2C63-43EF-B482-B624D9A48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" t="8487" r="13962" b="49321"/>
          <a:stretch>
            <a:fillRect/>
          </a:stretch>
        </p:blipFill>
        <p:spPr bwMode="auto">
          <a:xfrm>
            <a:off x="6337300" y="4440238"/>
            <a:ext cx="2281238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30">
            <a:extLst>
              <a:ext uri="{FF2B5EF4-FFF2-40B4-BE49-F238E27FC236}">
                <a16:creationId xmlns:a16="http://schemas.microsoft.com/office/drawing/2014/main" id="{47BFA530-9347-4BD3-92B7-28218E564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981075"/>
            <a:ext cx="8159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ZoneTexte 31">
            <a:extLst>
              <a:ext uri="{FF2B5EF4-FFF2-40B4-BE49-F238E27FC236}">
                <a16:creationId xmlns:a16="http://schemas.microsoft.com/office/drawing/2014/main" id="{47B19D13-E957-45E3-AEAF-766FFE300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8" y="1446213"/>
            <a:ext cx="15843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sz="1200" b="1">
                <a:solidFill>
                  <a:srgbClr val="FF0000"/>
                </a:solidFill>
              </a:rPr>
              <a:t>Tethered caps Ready!</a:t>
            </a:r>
          </a:p>
        </p:txBody>
      </p:sp>
      <p:pic>
        <p:nvPicPr>
          <p:cNvPr id="23" name="Immagine 3">
            <a:extLst>
              <a:ext uri="{FF2B5EF4-FFF2-40B4-BE49-F238E27FC236}">
                <a16:creationId xmlns:a16="http://schemas.microsoft.com/office/drawing/2014/main" id="{7AFF5E2B-3356-475A-8DEF-01879F5B990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71" t="-345" r="9590" b="15921"/>
          <a:stretch/>
        </p:blipFill>
        <p:spPr>
          <a:xfrm>
            <a:off x="3312363" y="4193926"/>
            <a:ext cx="493993" cy="432244"/>
          </a:xfrm>
          <a:prstGeom prst="rect">
            <a:avLst/>
          </a:prstGeom>
        </p:spPr>
      </p:pic>
      <p:pic>
        <p:nvPicPr>
          <p:cNvPr id="24" name="Immagine 12">
            <a:extLst>
              <a:ext uri="{FF2B5EF4-FFF2-40B4-BE49-F238E27FC236}">
                <a16:creationId xmlns:a16="http://schemas.microsoft.com/office/drawing/2014/main" id="{B92B2749-C68A-42AF-9245-50D76C0D17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47" t="2365" r="4815"/>
          <a:stretch/>
        </p:blipFill>
        <p:spPr>
          <a:xfrm rot="5400000">
            <a:off x="3879512" y="4194616"/>
            <a:ext cx="432048" cy="43067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195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Free your mind on your closure feeding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72</cp:revision>
  <cp:lastPrinted>2017-09-01T14:01:41Z</cp:lastPrinted>
  <dcterms:created xsi:type="dcterms:W3CDTF">2017-07-10T14:51:51Z</dcterms:created>
  <dcterms:modified xsi:type="dcterms:W3CDTF">2021-02-17T07:26:16Z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2019-06-26T15:49:55.8651607+02:00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