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8" r:id="rId1"/>
  </p:sldMasterIdLst>
  <p:notesMasterIdLst>
    <p:notesMasterId r:id="rId3"/>
  </p:notesMasterIdLst>
  <p:handoutMasterIdLst>
    <p:handoutMasterId r:id="rId4"/>
  </p:handoutMasterIdLst>
  <p:sldIdLst>
    <p:sldId id="329" r:id="rId2"/>
  </p:sldIdLst>
  <p:sldSz cx="9144000" cy="6858000" type="screen4x3"/>
  <p:notesSz cx="6858000" cy="9144000"/>
  <p:custDataLst>
    <p:tags r:id="rId5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450">
          <p15:clr>
            <a:srgbClr val="A4A3A4"/>
          </p15:clr>
        </p15:guide>
        <p15:guide id="2" orient="horz" pos="936">
          <p15:clr>
            <a:srgbClr val="A4A3A4"/>
          </p15:clr>
        </p15:guide>
        <p15:guide id="3" orient="horz" pos="4029">
          <p15:clr>
            <a:srgbClr val="A4A3A4"/>
          </p15:clr>
        </p15:guide>
        <p15:guide id="4" orient="horz" pos="4171">
          <p15:clr>
            <a:srgbClr val="A4A3A4"/>
          </p15:clr>
        </p15:guide>
        <p15:guide id="5" orient="horz" pos="3768">
          <p15:clr>
            <a:srgbClr val="A4A3A4"/>
          </p15:clr>
        </p15:guide>
        <p15:guide id="6" orient="horz" pos="3012">
          <p15:clr>
            <a:srgbClr val="A4A3A4"/>
          </p15:clr>
        </p15:guide>
        <p15:guide id="7" pos="204">
          <p15:clr>
            <a:srgbClr val="A4A3A4"/>
          </p15:clr>
        </p15:guide>
        <p15:guide id="8" pos="5556">
          <p15:clr>
            <a:srgbClr val="A4A3A4"/>
          </p15:clr>
        </p15:guide>
        <p15:guide id="9" pos="4789">
          <p15:clr>
            <a:srgbClr val="A4A3A4"/>
          </p15:clr>
        </p15:guide>
        <p15:guide id="10" pos="412">
          <p15:clr>
            <a:srgbClr val="A4A3A4"/>
          </p15:clr>
        </p15:guide>
        <p15:guide id="11" pos="29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3D20"/>
    <a:srgbClr val="003382"/>
    <a:srgbClr val="669914"/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8024" autoAdjust="0"/>
  </p:normalViewPr>
  <p:slideViewPr>
    <p:cSldViewPr snapToGrid="0" snapToObjects="1">
      <p:cViewPr varScale="1">
        <p:scale>
          <a:sx n="110" d="100"/>
          <a:sy n="110" d="100"/>
        </p:scale>
        <p:origin x="1680" y="114"/>
      </p:cViewPr>
      <p:guideLst>
        <p:guide orient="horz" pos="450"/>
        <p:guide orient="horz" pos="936"/>
        <p:guide orient="horz" pos="4029"/>
        <p:guide orient="horz" pos="4171"/>
        <p:guide orient="horz" pos="3768"/>
        <p:guide orient="horz" pos="3012"/>
        <p:guide pos="204"/>
        <p:guide pos="5556"/>
        <p:guide pos="4789"/>
        <p:guide pos="412"/>
        <p:guide pos="292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3/18/2021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40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GB" smtClean="0"/>
              <a:pPr/>
              <a:t>18/03/2021</a:t>
            </a:fld>
            <a:endParaRPr lang="en-GB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067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30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705737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182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18 March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42C2FE19-5409-460E-9CBF-617A0EA149DF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en-US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798396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88">
            <a:extLst>
              <a:ext uri="{FF2B5EF4-FFF2-40B4-BE49-F238E27FC236}">
                <a16:creationId xmlns:a16="http://schemas.microsoft.com/office/drawing/2014/main" id="{7B526F56-9F2E-414A-B942-4CF2A254E9EA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12" name="Rechteck 3">
              <a:extLst>
                <a:ext uri="{FF2B5EF4-FFF2-40B4-BE49-F238E27FC236}">
                  <a16:creationId xmlns:a16="http://schemas.microsoft.com/office/drawing/2014/main" id="{23FC21B6-8370-44DC-BBD7-51E7266126EA}"/>
                </a:ext>
              </a:extLst>
            </p:cNvPr>
            <p:cNvSpPr/>
            <p:nvPr/>
          </p:nvSpPr>
          <p:spPr>
            <a:xfrm>
              <a:off x="650875" y="1906525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VALUE AND BENEFITS</a:t>
              </a:r>
            </a:p>
          </p:txBody>
        </p:sp>
        <p:sp>
          <p:nvSpPr>
            <p:cNvPr id="13" name="Rechteck 4">
              <a:extLst>
                <a:ext uri="{FF2B5EF4-FFF2-40B4-BE49-F238E27FC236}">
                  <a16:creationId xmlns:a16="http://schemas.microsoft.com/office/drawing/2014/main" id="{AC31BCBC-1407-44A3-A667-D4941D6D4EE6}"/>
                </a:ext>
              </a:extLst>
            </p:cNvPr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14" name="Rechteck 11">
              <a:extLst>
                <a:ext uri="{FF2B5EF4-FFF2-40B4-BE49-F238E27FC236}">
                  <a16:creationId xmlns:a16="http://schemas.microsoft.com/office/drawing/2014/main" id="{C6521332-6C4F-4B46-98C4-B7899C81BFC7}"/>
                </a:ext>
              </a:extLst>
            </p:cNvPr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de-CH" altLang="de-DE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DESCRIPTION </a:t>
              </a:r>
              <a:endParaRPr kumimoji="0" lang="en-GB" altLang="de-DE" sz="1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endParaRPr>
            </a:p>
          </p:txBody>
        </p:sp>
        <p:sp>
          <p:nvSpPr>
            <p:cNvPr id="15" name="Rechteck 12">
              <a:extLst>
                <a:ext uri="{FF2B5EF4-FFF2-40B4-BE49-F238E27FC236}">
                  <a16:creationId xmlns:a16="http://schemas.microsoft.com/office/drawing/2014/main" id="{452160FE-F84F-4017-A96C-6078DBDB5EAC}"/>
                </a:ext>
              </a:extLst>
            </p:cNvPr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6146" name="Object 9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4" name="think-cell Folie" r:id="rId4" imgW="360" imgH="360" progId="">
                  <p:embed/>
                </p:oleObj>
              </mc:Choice>
              <mc:Fallback>
                <p:oleObj name="think-cell Folie" r:id="rId4" imgW="360" imgH="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dirty="0"/>
              <a:t>Anticipate the shortage of spare parts</a:t>
            </a:r>
            <a:endParaRPr lang="fr-FR" altLang="fr-FR" b="0" dirty="0"/>
          </a:p>
        </p:txBody>
      </p:sp>
      <p:sp>
        <p:nvSpPr>
          <p:cNvPr id="6148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2463" y="1454954"/>
            <a:ext cx="7997825" cy="307975"/>
          </a:xfrm>
        </p:spPr>
        <p:txBody>
          <a:bodyPr/>
          <a:lstStyle/>
          <a:p>
            <a:pPr eaLnBrk="1" hangingPunct="1"/>
            <a:r>
              <a:rPr lang="fr-FR" altLang="fr-FR" dirty="0"/>
              <a:t>New </a:t>
            </a:r>
            <a:r>
              <a:rPr lang="fr-FR" altLang="fr-FR" dirty="0" err="1"/>
              <a:t>safety</a:t>
            </a:r>
            <a:r>
              <a:rPr lang="fr-FR" altLang="fr-FR" dirty="0"/>
              <a:t> </a:t>
            </a:r>
            <a:r>
              <a:rPr lang="fr-FR" altLang="fr-FR" dirty="0" err="1"/>
              <a:t>relays</a:t>
            </a:r>
            <a:endParaRPr lang="fr-FR" altLang="fr-FR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2463" y="5862638"/>
            <a:ext cx="7972425" cy="418576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rtl="0" eaLnBrk="1" latinLnBrk="0" hangingPunct="1">
              <a:spcBef>
                <a:spcPct val="20000"/>
              </a:spcBef>
              <a:buNone/>
              <a:defRPr lang="en-US" sz="20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563" indent="-182563" algn="l" rtl="0" eaLnBrk="1" latinLnBrk="0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  <a:defRPr lang="en-US" sz="18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57188" indent="-174625" algn="l" rtl="0" eaLnBrk="1" latinLnBrk="0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9750" indent="-182563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4375" indent="-174625" algn="l" rtl="0" eaLnBrk="1" latinLnBrk="0" hangingPunct="1">
              <a:spcBef>
                <a:spcPts val="0"/>
              </a:spcBef>
              <a:buFont typeface="Wingdings" pitchFamily="2" charset="2"/>
              <a:buChar char="§"/>
              <a:defRPr lang="en-US" sz="1600" noProof="1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latinLnBrk="0" hangingPunct="1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fr-FR" sz="800" kern="0" dirty="0">
                <a:solidFill>
                  <a:srgbClr val="000000"/>
                </a:solidFill>
              </a:rPr>
              <a:t>Value: Obsolescence,</a:t>
            </a:r>
          </a:p>
          <a:p>
            <a:pPr>
              <a:defRPr/>
            </a:pPr>
            <a:r>
              <a:rPr sz="800" kern="0" dirty="0">
                <a:solidFill>
                  <a:srgbClr val="000000"/>
                </a:solidFill>
              </a:rPr>
              <a:t>Equipment: Compact Blower </a:t>
            </a:r>
          </a:p>
          <a:p>
            <a:pPr>
              <a:defRPr/>
            </a:pPr>
            <a:r>
              <a:rPr sz="800" kern="0" dirty="0">
                <a:solidFill>
                  <a:srgbClr val="000000"/>
                </a:solidFill>
              </a:rPr>
              <a:t>Catalogue code: CB00</a:t>
            </a:r>
            <a:r>
              <a:rPr lang="fr-FR" sz="800" kern="0" dirty="0">
                <a:solidFill>
                  <a:srgbClr val="000000"/>
                </a:solidFill>
              </a:rPr>
              <a:t>7</a:t>
            </a:r>
            <a:endParaRPr sz="800" kern="0" dirty="0">
              <a:solidFill>
                <a:srgbClr val="FF0000"/>
              </a:solidFill>
            </a:endParaRPr>
          </a:p>
        </p:txBody>
      </p:sp>
      <p:sp>
        <p:nvSpPr>
          <p:cNvPr id="6150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2540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</a:pPr>
            <a:r>
              <a:rPr lang="en-US" altLang="fr-FR" sz="100" dirty="0">
                <a:solidFill>
                  <a:srgbClr val="FFFFFF"/>
                </a:solidFill>
              </a:rPr>
              <a:t>5_84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8FF84B0-86C1-46B9-AE7A-402309DD3C99}"/>
              </a:ext>
            </a:extLst>
          </p:cNvPr>
          <p:cNvSpPr/>
          <p:nvPr/>
        </p:nvSpPr>
        <p:spPr>
          <a:xfrm>
            <a:off x="4790225" y="2166223"/>
            <a:ext cx="3823487" cy="2252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defRPr/>
            </a:pPr>
            <a:r>
              <a:rPr lang="en-US" altLang="fr-FR" sz="1200" noProof="1">
                <a:solidFill>
                  <a:srgbClr val="000000"/>
                </a:solidFill>
                <a:latin typeface="Arial" charset="0"/>
              </a:rPr>
              <a:t>-The safety relays used on Compact blower are not available anymore from the manufacturer</a:t>
            </a:r>
          </a:p>
          <a:p>
            <a:pPr lvl="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defRPr/>
            </a:pPr>
            <a:endParaRPr lang="en-US" altLang="fr-FR" sz="1200" noProof="1">
              <a:solidFill>
                <a:srgbClr val="000000"/>
              </a:solidFill>
              <a:latin typeface="Arial" charset="0"/>
            </a:endParaRPr>
          </a:p>
          <a:p>
            <a:pPr lvl="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defRPr/>
            </a:pPr>
            <a:r>
              <a:rPr lang="en-US" altLang="fr-FR" sz="1200" noProof="1">
                <a:solidFill>
                  <a:srgbClr val="000000"/>
                </a:solidFill>
                <a:latin typeface="Arial" charset="0"/>
              </a:rPr>
              <a:t>Replacement solution include:</a:t>
            </a:r>
          </a:p>
          <a:p>
            <a:pPr marL="171450" lvl="0" indent="-17145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Font typeface="Arial" panose="020B0604020202020204" pitchFamily="34" charset="0"/>
              <a:buChar char="•"/>
              <a:defRPr/>
            </a:pPr>
            <a:r>
              <a:rPr lang="en-US" altLang="fr-FR" sz="1200" noProof="1">
                <a:solidFill>
                  <a:srgbClr val="000000"/>
                </a:solidFill>
                <a:latin typeface="Arial" charset="0"/>
              </a:rPr>
              <a:t>Doors safety relay  and software </a:t>
            </a:r>
          </a:p>
          <a:p>
            <a:pPr marL="171450" lvl="0" indent="-17145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buFont typeface="Arial" panose="020B0604020202020204" pitchFamily="34" charset="0"/>
              <a:buChar char="•"/>
              <a:defRPr/>
            </a:pPr>
            <a:r>
              <a:rPr lang="en-US" altLang="fr-FR" sz="1200" noProof="1">
                <a:solidFill>
                  <a:srgbClr val="000000"/>
                </a:solidFill>
                <a:latin typeface="Arial" charset="0"/>
              </a:rPr>
              <a:t>Emergency stop relay</a:t>
            </a:r>
          </a:p>
          <a:p>
            <a:pPr lvl="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defRPr/>
            </a:pPr>
            <a:endParaRPr lang="en-US" altLang="fr-FR" sz="1200" noProof="1">
              <a:solidFill>
                <a:srgbClr val="000000"/>
              </a:solidFill>
              <a:latin typeface="Arial" charset="0"/>
            </a:endParaRPr>
          </a:p>
          <a:p>
            <a:pPr lvl="0" fontAlgn="base">
              <a:spcBef>
                <a:spcPts val="300"/>
              </a:spcBef>
              <a:spcAft>
                <a:spcPct val="0"/>
              </a:spcAft>
              <a:buClr>
                <a:srgbClr val="E64B00"/>
              </a:buClr>
              <a:defRPr/>
            </a:pPr>
            <a:r>
              <a:rPr lang="en-US" altLang="fr-FR" sz="1200" noProof="1">
                <a:solidFill>
                  <a:srgbClr val="000000"/>
                </a:solidFill>
                <a:latin typeface="Arial" charset="0"/>
              </a:rPr>
              <a:t>Door Sensors  or e-stop push button are still availables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17530FC-2981-4D38-B1C1-2C5A78534487}"/>
              </a:ext>
            </a:extLst>
          </p:cNvPr>
          <p:cNvSpPr/>
          <p:nvPr/>
        </p:nvSpPr>
        <p:spPr>
          <a:xfrm>
            <a:off x="647700" y="2166223"/>
            <a:ext cx="3890963" cy="108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fontAlgn="base" hangingPunct="0">
              <a:spcBef>
                <a:spcPts val="300"/>
              </a:spcBef>
              <a:spcAft>
                <a:spcPct val="0"/>
              </a:spcAft>
              <a:buClr>
                <a:schemeClr val="folHlink"/>
              </a:buClr>
              <a:buFont typeface="Wingdings" pitchFamily="2" charset="2"/>
              <a:buChar char="§"/>
            </a:pPr>
            <a:r>
              <a:rPr lang="en-US" altLang="fr-FR" sz="1200" noProof="1">
                <a:latin typeface="Arial" charset="0"/>
              </a:rPr>
              <a:t>Replacement of all safety relays by new ones</a:t>
            </a:r>
          </a:p>
          <a:p>
            <a:pPr marL="0" marR="0" lvl="0" indent="0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016FFBE-8E79-4075-B66F-97E64F8DBEF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2953" y="4469903"/>
            <a:ext cx="820414" cy="1131606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900BB63-68D5-4B77-B4AA-8EDDE27417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95001" y="4469903"/>
            <a:ext cx="820415" cy="114144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788B589-086B-4110-B7B3-D5F300AB6B3D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l="25098"/>
          <a:stretch/>
        </p:blipFill>
        <p:spPr>
          <a:xfrm>
            <a:off x="7167464" y="4469903"/>
            <a:ext cx="550851" cy="114144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14C942E-2B73-480D-9E83-08328DB5559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764051" y="4469903"/>
            <a:ext cx="706312" cy="1094970"/>
          </a:xfrm>
          <a:prstGeom prst="rect">
            <a:avLst/>
          </a:prstGeom>
        </p:spPr>
      </p:pic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49A89F46-7374-4F1C-886F-12710F84E3DB}"/>
              </a:ext>
            </a:extLst>
          </p:cNvPr>
          <p:cNvCxnSpPr/>
          <p:nvPr/>
        </p:nvCxnSpPr>
        <p:spPr>
          <a:xfrm>
            <a:off x="6574723" y="5068109"/>
            <a:ext cx="418744" cy="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320986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Sidel-Template2014_guidelines-v1</Template>
  <TotalTime>0</TotalTime>
  <Words>71</Words>
  <Application>Microsoft Office PowerPoint</Application>
  <PresentationFormat>On-screen Show (4:3)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MS PGothic</vt:lpstr>
      <vt:lpstr>宋体</vt:lpstr>
      <vt:lpstr>Arial</vt:lpstr>
      <vt:lpstr>Calibri</vt:lpstr>
      <vt:lpstr>Wingdings</vt:lpstr>
      <vt:lpstr>1_NewSidel_Template_4x3_with add layouts</vt:lpstr>
      <vt:lpstr>think-cell Folie</vt:lpstr>
      <vt:lpstr>Anticipate the shortage of spare parts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2015-06-11T14:41:54Z</dcterms:created>
  <dcterms:modified xsi:type="dcterms:W3CDTF">2021-03-18T13:52:32Z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etDate">
    <vt:lpwstr>2021-03-18T13:52:32Z</vt:lpwstr>
  </property>
  <property fmtid="{D5CDD505-2E9C-101B-9397-08002B2CF9AE}" pid="4" name="MSIP_Label_94480757-a570-4f64-84e7-c5b3ffe9d573_Method">
    <vt:lpwstr>Standard</vt:lpwstr>
  </property>
  <property fmtid="{D5CDD505-2E9C-101B-9397-08002B2CF9AE}" pid="5" name="MSIP_Label_94480757-a570-4f64-84e7-c5b3ffe9d573_Name">
    <vt:lpwstr>General</vt:lpwstr>
  </property>
  <property fmtid="{D5CDD505-2E9C-101B-9397-08002B2CF9AE}" pid="6" name="MSIP_Label_94480757-a570-4f64-84e7-c5b3ffe9d573_SiteId">
    <vt:lpwstr>2390cbd1-e663-4321-bc93-ba298637ce52</vt:lpwstr>
  </property>
  <property fmtid="{D5CDD505-2E9C-101B-9397-08002B2CF9AE}" pid="7" name="MSIP_Label_94480757-a570-4f64-84e7-c5b3ffe9d573_ActionId">
    <vt:lpwstr/>
  </property>
  <property fmtid="{D5CDD505-2E9C-101B-9397-08002B2CF9AE}" pid="8" name="MSIP_Label_94480757-a570-4f64-84e7-c5b3ffe9d573_ContentBits">
    <vt:lpwstr>2</vt:lpwstr>
  </property>
</Properties>
</file>