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321" r:id="rId2"/>
  </p:sldIdLst>
  <p:sldSz cx="9144000" cy="6858000" type="screen4x3"/>
  <p:notesSz cx="6797675" cy="9926638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26" y="120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22/06/2020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6175" y="915988"/>
            <a:ext cx="4505325" cy="3379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0891" y="4556490"/>
            <a:ext cx="5935893" cy="462565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00344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29091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56915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0820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6904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83056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4962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310409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20822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144043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10059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22 June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93451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1527699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22 June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753472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994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1273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52452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6967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33059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2804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39213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33345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22 June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407D8A57-F4F8-4A74-A271-F812BC81AC8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24063839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  <p:sldLayoutId id="2147483697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jpeg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94294"/>
            <a:ext cx="7991475" cy="4017588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4"/>
              <a:ext cx="3889375" cy="388982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cap="none" normalizeH="0" baseline="0" noProof="0" dirty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VALEUR ET AVANTAGES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DESCRIPTION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1477328"/>
          </a:xfrm>
        </p:spPr>
        <p:txBody>
          <a:bodyPr/>
          <a:lstStyle/>
          <a:p>
            <a:r>
              <a:rPr lang="fr-FR" sz="3200" dirty="0"/>
              <a:t>Remplacement des HMI obsolètes par le Siemens TP700</a:t>
            </a:r>
            <a:br>
              <a:rPr lang="fr-FR" sz="3200" i="1" dirty="0"/>
            </a:br>
            <a:endParaRPr lang="fr-FR" sz="3200" i="1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86318"/>
            <a:ext cx="7997825" cy="307975"/>
          </a:xfrm>
        </p:spPr>
        <p:txBody>
          <a:bodyPr/>
          <a:lstStyle/>
          <a:p>
            <a:r>
              <a:rPr lang="fr-FR" dirty="0"/>
              <a:t>Nouveau pupitre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1302"/>
            <a:ext cx="79787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sz="800" dirty="0"/>
              <a:t>Valeur : obsolescence</a:t>
            </a:r>
          </a:p>
          <a:p>
            <a:r>
              <a:rPr lang="fr-FR" sz="800" dirty="0"/>
              <a:t>Équipements : Packing Corcelles</a:t>
            </a:r>
          </a:p>
          <a:p>
            <a:r>
              <a:rPr lang="fr-FR" sz="800" dirty="0"/>
              <a:t>Code catalogue : CLC-005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r>
              <a:rPr lang="fr-FR" sz="1200" b="1"/>
              <a:t>Productivité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200"/>
              <a:t>Assure la productivité de la machine.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>
              <a:buClr>
                <a:schemeClr val="accent4"/>
              </a:buClr>
            </a:pPr>
            <a:r>
              <a:rPr lang="fr-FR" sz="1200" b="1"/>
              <a:t>Toujours à jour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200"/>
              <a:t>Matériau de dernière génération et pièces de rechange disponibles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200"/>
              <a:t>Optimisation de l'ergonomie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200"/>
              <a:t>Nouvelles fonctions supplémentaires disponibles en option.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r>
              <a:rPr lang="fr-FR" sz="1200"/>
              <a:t>Remplacement et installation d'unités de dernière génération ayant les mêmes fonctionnalités que le système existant</a:t>
            </a:r>
          </a:p>
        </p:txBody>
      </p:sp>
      <p:pic>
        <p:nvPicPr>
          <p:cNvPr id="16" name="Picture 19">
            <a:extLst>
              <a:ext uri="{FF2B5EF4-FFF2-40B4-BE49-F238E27FC236}">
                <a16:creationId xmlns:a16="http://schemas.microsoft.com/office/drawing/2014/main" id="{D085F9A7-5CCF-465C-B116-152A426F87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350" y="4216966"/>
            <a:ext cx="1523334" cy="152990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7E6E6"/>
                  </a:outerShdw>
                </a:effectLst>
              </a14:hiddenEffects>
            </a:ext>
          </a:extLst>
        </p:spPr>
      </p:pic>
      <p:pic>
        <p:nvPicPr>
          <p:cNvPr id="17" name="Picture 25" descr="IMG_1647">
            <a:extLst>
              <a:ext uri="{FF2B5EF4-FFF2-40B4-BE49-F238E27FC236}">
                <a16:creationId xmlns:a16="http://schemas.microsoft.com/office/drawing/2014/main" id="{AAB9E0F5-8103-4470-BEBA-EE3CC7EE8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790"/>
          <a:stretch>
            <a:fillRect/>
          </a:stretch>
        </p:blipFill>
        <p:spPr bwMode="auto">
          <a:xfrm>
            <a:off x="5031656" y="4216966"/>
            <a:ext cx="1627935" cy="153249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hteck 13">
            <a:extLst>
              <a:ext uri="{FF2B5EF4-FFF2-40B4-BE49-F238E27FC236}">
                <a16:creationId xmlns:a16="http://schemas.microsoft.com/office/drawing/2014/main" id="{E1CCA77F-D1E4-47D1-B633-D8475FD179AE}"/>
              </a:ext>
            </a:extLst>
          </p:cNvPr>
          <p:cNvSpPr/>
          <p:nvPr/>
        </p:nvSpPr>
        <p:spPr bwMode="gray">
          <a:xfrm>
            <a:off x="5512008" y="3934811"/>
            <a:ext cx="667230" cy="199961"/>
          </a:xfrm>
          <a:prstGeom prst="rect">
            <a:avLst/>
          </a:prstGeom>
          <a:solidFill>
            <a:srgbClr val="E64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buClr>
                <a:srgbClr val="FF6600"/>
              </a:buClr>
            </a:pPr>
            <a:r>
              <a:rPr lang="fr-FR" sz="1200" b="1">
                <a:solidFill>
                  <a:srgbClr val="FFFFFF"/>
                </a:solidFill>
                <a:ea typeface="MS PGothic" pitchFamily="34" charset="-128"/>
              </a:rPr>
              <a:t>Avant</a:t>
            </a:r>
          </a:p>
        </p:txBody>
      </p:sp>
      <p:sp>
        <p:nvSpPr>
          <p:cNvPr id="19" name="Rechteck 13">
            <a:extLst>
              <a:ext uri="{FF2B5EF4-FFF2-40B4-BE49-F238E27FC236}">
                <a16:creationId xmlns:a16="http://schemas.microsoft.com/office/drawing/2014/main" id="{4EA5462B-0910-44FC-8FE0-7C4642E80D4B}"/>
              </a:ext>
            </a:extLst>
          </p:cNvPr>
          <p:cNvSpPr/>
          <p:nvPr/>
        </p:nvSpPr>
        <p:spPr bwMode="gray">
          <a:xfrm>
            <a:off x="7415402" y="3934810"/>
            <a:ext cx="667230" cy="199961"/>
          </a:xfrm>
          <a:prstGeom prst="rect">
            <a:avLst/>
          </a:prstGeom>
          <a:solidFill>
            <a:srgbClr val="E64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buClr>
                <a:srgbClr val="FF6600"/>
              </a:buClr>
            </a:pPr>
            <a:r>
              <a:rPr lang="fr-FR" sz="1200" b="1">
                <a:solidFill>
                  <a:srgbClr val="FFFFFF"/>
                </a:solidFill>
                <a:ea typeface="MS PGothic" pitchFamily="34" charset="-128"/>
              </a:rPr>
              <a:t>Après</a:t>
            </a:r>
          </a:p>
        </p:txBody>
      </p:sp>
    </p:spTree>
    <p:extLst>
      <p:ext uri="{BB962C8B-B14F-4D97-AF65-F5344CB8AC3E}">
        <p14:creationId xmlns:p14="http://schemas.microsoft.com/office/powerpoint/2010/main" val="34079631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NewGeboCermex_PPT_template_long</Template>
  <TotalTime>0</TotalTime>
  <Words>62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NewSidel_Template_4x3_with add layouts</vt:lpstr>
      <vt:lpstr>think-cell Folie</vt:lpstr>
      <vt:lpstr>Remplacement des HMI obsolètes par le Siemens TP700 </vt:lpstr>
    </vt:vector>
  </TitlesOfParts>
  <Company>GeboCermex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Lightweight funnel</dc:title>
  <dc:creator>Claudio POMO</dc:creator>
  <cp:lastModifiedBy>Sorega, Dan</cp:lastModifiedBy>
  <cp:revision>19</cp:revision>
  <cp:lastPrinted>2018-03-12T16:26:21Z</cp:lastPrinted>
  <dcterms:created xsi:type="dcterms:W3CDTF">2018-01-25T16:00:18Z</dcterms:created>
  <dcterms:modified xsi:type="dcterms:W3CDTF">2020-06-22T14:35:14Z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2020-06-22T14:28:24.6079420Z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2018-03-22T17:11:26.8219868+01:00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2018-03-22T17:11:26.8219868+01:00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