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26/03/2021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26/03/2021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26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FZZhunYuan-M02S" pitchFamily="34" charset="-128"/>
                <a:cs typeface="+mn-cs"/>
              </a:rPr>
              <a:t>价值和益处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FZZhunYuan-M02S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FZZhunYuan-M02S"/>
                <a:cs typeface="Arial" charset="0"/>
              </a:rPr>
              <a:t>描述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/>
              <a:t>预计出现备件短缺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zh-CN" altLang="fr-FR" dirty="0"/>
              <a:t>新型伺服变频器</a:t>
            </a:r>
            <a:endParaRPr lang="zh-CN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价值：</a:t>
            </a:r>
            <a:r>
              <a:rPr lang="en-US" sz="800" dirty="0">
                <a:solidFill>
                  <a:srgbClr val="000000"/>
                </a:solidFill>
                <a:latin typeface="方正准圆简体"/>
                <a:cs typeface="方正准圆简体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方正准圆简体"/>
                <a:cs typeface="方正准圆简体"/>
              </a:rPr>
              <a:t>增强维护，优化成本，提高效率</a:t>
            </a:r>
            <a:endParaRPr lang="en-US" sz="800" dirty="0">
              <a:solidFill>
                <a:srgbClr val="000000"/>
              </a:solidFill>
              <a:latin typeface="方正准圆简体"/>
              <a:cs typeface="方正准圆简体"/>
            </a:endParaRPr>
          </a:p>
          <a:p>
            <a:pPr lvl="0"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设备：</a:t>
            </a:r>
            <a:r>
              <a:rPr lang="en-GB" altLang="fr-FR" sz="800" dirty="0">
                <a:solidFill>
                  <a:srgbClr val="000000"/>
                </a:solidFill>
              </a:rPr>
              <a:t> All Packing type AN, ER 30, ER 60, SD before 2002, fitted with a numerical control Cyber or NUM 1040,  IRT 1335, 1510, 1518, SEW Serie A, and </a:t>
            </a:r>
            <a:r>
              <a:rPr lang="en-GB" altLang="fr-FR" sz="800" dirty="0" err="1">
                <a:solidFill>
                  <a:srgbClr val="000000"/>
                </a:solidFill>
              </a:rPr>
              <a:t>Parvex</a:t>
            </a:r>
            <a:r>
              <a:rPr lang="en-GB" altLang="fr-FR" sz="800" dirty="0">
                <a:solidFill>
                  <a:srgbClr val="000000"/>
                </a:solidFill>
              </a:rPr>
              <a:t> motors</a:t>
            </a:r>
            <a:endParaRPr kumimoji="0" lang="fr-FR" altLang="zh-CN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产品目录代码：</a:t>
            </a:r>
            <a:r>
              <a:rPr kumimoji="0" lang="fr-FR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CLC-016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8447" y="2146343"/>
            <a:ext cx="3866263" cy="22421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Latest generation material and available spare parts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Performance optimization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Increase in viability and productivity, avoids long downtime in case of breakage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Autonomy of maintenance staff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Increased memory capacity, enabling to handle extra sizes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Additional new functions available as an option (fine tuning)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Easier diagnosis for maintenance.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46342"/>
            <a:ext cx="3889375" cy="871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Supply new servo-inverter with Sew </a:t>
            </a:r>
            <a:r>
              <a:rPr lang="en-GB" sz="1100" dirty="0" err="1">
                <a:solidFill>
                  <a:srgbClr val="000000"/>
                </a:solidFill>
              </a:rPr>
              <a:t>Movidrive</a:t>
            </a:r>
            <a:r>
              <a:rPr lang="en-GB" sz="1100" dirty="0">
                <a:solidFill>
                  <a:srgbClr val="000000"/>
                </a:solidFill>
              </a:rPr>
              <a:t> Serie B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100" dirty="0">
                <a:solidFill>
                  <a:srgbClr val="000000"/>
                </a:solidFill>
              </a:rPr>
              <a:t>Replace motorization system, no longer compatible, </a:t>
            </a:r>
            <a:br>
              <a:rPr lang="en-GB" sz="1100" dirty="0">
                <a:solidFill>
                  <a:srgbClr val="000000"/>
                </a:solidFill>
              </a:rPr>
            </a:br>
            <a:r>
              <a:rPr lang="en-GB" sz="1100" dirty="0">
                <a:solidFill>
                  <a:srgbClr val="000000"/>
                </a:solidFill>
              </a:rPr>
              <a:t>by Sew system.</a:t>
            </a:r>
            <a:endParaRPr lang="en-US" sz="1100" dirty="0">
              <a:solidFill>
                <a:srgbClr val="000000"/>
              </a:solidFill>
            </a:endParaRPr>
          </a:p>
          <a:p>
            <a:pPr marL="479810" lvl="2" indent="-136919">
              <a:spcBef>
                <a:spcPts val="225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231175" algn="l"/>
                <a:tab pos="2363332" algn="l"/>
              </a:tabLst>
              <a:defRPr/>
            </a:pPr>
            <a:endParaRPr lang="en-US" altLang="x-none" sz="1100" dirty="0">
              <a:solidFill>
                <a:srgbClr val="000000"/>
              </a:solidFill>
            </a:endParaRPr>
          </a:p>
        </p:txBody>
      </p:sp>
      <p:sp>
        <p:nvSpPr>
          <p:cNvPr id="16" name="Flèche droite 2">
            <a:extLst>
              <a:ext uri="{FF2B5EF4-FFF2-40B4-BE49-F238E27FC236}">
                <a16:creationId xmlns:a16="http://schemas.microsoft.com/office/drawing/2014/main" id="{46C413D6-778B-4DB4-A824-BABD5E94CE86}"/>
              </a:ext>
            </a:extLst>
          </p:cNvPr>
          <p:cNvSpPr>
            <a:spLocks/>
          </p:cNvSpPr>
          <p:nvPr/>
        </p:nvSpPr>
        <p:spPr>
          <a:xfrm>
            <a:off x="6381174" y="3764847"/>
            <a:ext cx="619053" cy="766910"/>
          </a:xfrm>
          <a:prstGeom prst="rightArrow">
            <a:avLst/>
          </a:prstGeom>
          <a:solidFill>
            <a:srgbClr val="E64B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anchor="ctr"/>
          <a:lstStyle/>
          <a:p>
            <a:endParaRPr lang="fr-FR" dirty="0"/>
          </a:p>
        </p:txBody>
      </p:sp>
      <p:pic>
        <p:nvPicPr>
          <p:cNvPr id="17" name="Image 11">
            <a:extLst>
              <a:ext uri="{FF2B5EF4-FFF2-40B4-BE49-F238E27FC236}">
                <a16:creationId xmlns:a16="http://schemas.microsoft.com/office/drawing/2014/main" id="{FC39CD4F-D012-4E26-B39A-3C17ED5A61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8980" y="3028164"/>
            <a:ext cx="1530224" cy="2735015"/>
          </a:xfrm>
          <a:prstGeom prst="rect">
            <a:avLst/>
          </a:prstGeom>
        </p:spPr>
      </p:pic>
      <p:pic>
        <p:nvPicPr>
          <p:cNvPr id="18" name="Image 12">
            <a:extLst>
              <a:ext uri="{FF2B5EF4-FFF2-40B4-BE49-F238E27FC236}">
                <a16:creationId xmlns:a16="http://schemas.microsoft.com/office/drawing/2014/main" id="{2B9444EC-7D15-4A7E-8D6E-3C3811B3F9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6820" y="2978543"/>
            <a:ext cx="1286886" cy="278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2802</TotalTime>
  <Words>147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宋体</vt:lpstr>
      <vt:lpstr>Arial</vt:lpstr>
      <vt:lpstr>FZZhunYuan-M02S</vt:lpstr>
      <vt:lpstr>Wingdings</vt:lpstr>
      <vt:lpstr>方正准圆简体</vt:lpstr>
      <vt:lpstr>1_NewSidel_Template_4x3_with add layouts</vt:lpstr>
      <vt:lpstr>think-cell Folie</vt:lpstr>
      <vt:lpstr>预计出现备件短缺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285</cp:revision>
  <dcterms:created xsi:type="dcterms:W3CDTF">2019-02-20T10:39:16Z</dcterms:created>
  <dcterms:modified xsi:type="dcterms:W3CDTF">2021-03-26T13:25:27Z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2021-03-26T13:25:27Z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