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C3BEF5-9E63-4097-B997-2AD677F9666F}"/>
              </a:ext>
            </a:extLst>
          </p:cNvPr>
          <p:cNvSpPr/>
          <p:nvPr/>
        </p:nvSpPr>
        <p:spPr>
          <a:xfrm>
            <a:off x="933061" y="4419355"/>
            <a:ext cx="3032808" cy="8184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538465-0799-4D12-AE6F-A518788560A7}"/>
              </a:ext>
            </a:extLst>
          </p:cNvPr>
          <p:cNvSpPr/>
          <p:nvPr/>
        </p:nvSpPr>
        <p:spPr>
          <a:xfrm>
            <a:off x="933061" y="4419355"/>
            <a:ext cx="3032808" cy="805788"/>
          </a:xfrm>
          <a:prstGeom prst="rect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70059"/>
              <a:ext cx="3889375" cy="367869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en-US" altLang="en-US" dirty="0"/>
              <a:t>Anticipate spare parts shortage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2462" y="1462131"/>
            <a:ext cx="7997825" cy="307975"/>
          </a:xfrm>
        </p:spPr>
        <p:txBody>
          <a:bodyPr/>
          <a:lstStyle/>
          <a:p>
            <a:r>
              <a:rPr lang="fr-FR" altLang="fr-FR" dirty="0"/>
              <a:t>New servo-</a:t>
            </a:r>
            <a:r>
              <a:rPr lang="fr-FR" altLang="fr-FR" dirty="0" err="1"/>
              <a:t>inverter</a:t>
            </a:r>
            <a:endParaRPr lang="en-GB" altLang="fr-FR" dirty="0"/>
          </a:p>
          <a:p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1988" y="59267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</a:t>
            </a:r>
            <a:r>
              <a:rPr lang="en-GB" altLang="fr-FR" sz="800" dirty="0">
                <a:solidFill>
                  <a:srgbClr val="000000"/>
                </a:solidFill>
              </a:rPr>
              <a:t>Obsolescence, Cost optimization, Maintenance  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All Packing type AN, ER 30, ER 60, SD before 2002, fitted with a numerical control Cyber or NUM 1040,  IRT 1335, 1510, 1518, SEW Serie A, and </a:t>
            </a:r>
            <a:r>
              <a:rPr lang="en-GB" altLang="fr-FR" sz="800" dirty="0" err="1">
                <a:solidFill>
                  <a:srgbClr val="000000"/>
                </a:solidFill>
              </a:rPr>
              <a:t>Parvex</a:t>
            </a:r>
            <a:r>
              <a:rPr lang="en-GB" altLang="fr-FR" sz="800" dirty="0">
                <a:solidFill>
                  <a:srgbClr val="000000"/>
                </a:solidFill>
              </a:rPr>
              <a:t> motors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CLC-016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7729" y="2189587"/>
            <a:ext cx="3890963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Latest generation material and available spare parts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Performance optimization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Increase in viability and productivity, avoids long downtime in case of breakage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Autonomy of maintenance staff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Additional new functions available as an option (fine tuning)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Easier diagnosis for maintenance.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9045"/>
            <a:ext cx="391528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Supply new servo-inverter with Sew </a:t>
            </a:r>
            <a:r>
              <a:rPr lang="en-GB" sz="1150" dirty="0" err="1">
                <a:solidFill>
                  <a:srgbClr val="000000"/>
                </a:solidFill>
              </a:rPr>
              <a:t>Movidrive</a:t>
            </a:r>
            <a:r>
              <a:rPr lang="en-GB" sz="1150" dirty="0">
                <a:solidFill>
                  <a:srgbClr val="000000"/>
                </a:solidFill>
              </a:rPr>
              <a:t> Serie B.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50" dirty="0">
                <a:solidFill>
                  <a:srgbClr val="000000"/>
                </a:solidFill>
              </a:rPr>
              <a:t>Replace motorization system, no longer compatible, </a:t>
            </a:r>
            <a:br>
              <a:rPr lang="en-GB" sz="1150" dirty="0">
                <a:solidFill>
                  <a:srgbClr val="000000"/>
                </a:solidFill>
              </a:rPr>
            </a:br>
            <a:r>
              <a:rPr lang="en-GB" sz="1150" dirty="0">
                <a:solidFill>
                  <a:srgbClr val="000000"/>
                </a:solidFill>
              </a:rPr>
              <a:t>by Sew system.</a:t>
            </a:r>
            <a:endParaRPr lang="en-US" sz="1150" dirty="0">
              <a:solidFill>
                <a:srgbClr val="000000"/>
              </a:solidFill>
            </a:endParaRPr>
          </a:p>
        </p:txBody>
      </p:sp>
      <p:sp>
        <p:nvSpPr>
          <p:cNvPr id="25" name="Flèche droite 2">
            <a:extLst>
              <a:ext uri="{FF2B5EF4-FFF2-40B4-BE49-F238E27FC236}">
                <a16:creationId xmlns:a16="http://schemas.microsoft.com/office/drawing/2014/main" id="{09E2076E-6973-4419-8A7D-0E4B3F140360}"/>
              </a:ext>
            </a:extLst>
          </p:cNvPr>
          <p:cNvSpPr>
            <a:spLocks/>
          </p:cNvSpPr>
          <p:nvPr/>
        </p:nvSpPr>
        <p:spPr>
          <a:xfrm>
            <a:off x="6381174" y="3764847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BEED1B5A-FE7E-4753-A523-4A1A83BC58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980" y="3028164"/>
            <a:ext cx="1530224" cy="273501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FEDD3332-BA4B-44BC-ABAE-DECFDFAB33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20" y="2978543"/>
            <a:ext cx="1286886" cy="278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826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2801</TotalTime>
  <Words>122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284</cp:revision>
  <dcterms:created xsi:type="dcterms:W3CDTF">2019-02-20T10:39:16Z</dcterms:created>
  <dcterms:modified xsi:type="dcterms:W3CDTF">2021-03-26T13:25:14Z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2021-03-26T13:25:14Z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