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513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4B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26/03/2021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3103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March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E75EFCC3-3A40-4159-8123-C21E171D07E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1">
            <a:extLst>
              <a:ext uri="{FF2B5EF4-FFF2-40B4-BE49-F238E27FC236}">
                <a16:creationId xmlns:a16="http://schemas.microsoft.com/office/drawing/2014/main" id="{108398AB-264B-4F00-A765-25298D7F5BCB}"/>
              </a:ext>
            </a:extLst>
          </p:cNvPr>
          <p:cNvGrpSpPr>
            <a:grpSpLocks/>
          </p:cNvGrpSpPr>
          <p:nvPr/>
        </p:nvGrpSpPr>
        <p:grpSpPr bwMode="auto">
          <a:xfrm>
            <a:off x="654050" y="1779588"/>
            <a:ext cx="7991475" cy="4055155"/>
            <a:chOff x="647700" y="1908175"/>
            <a:chExt cx="7991475" cy="3938588"/>
          </a:xfrm>
        </p:grpSpPr>
        <p:sp>
          <p:nvSpPr>
            <p:cNvPr id="26" name="Rechteck 3">
              <a:extLst>
                <a:ext uri="{FF2B5EF4-FFF2-40B4-BE49-F238E27FC236}">
                  <a16:creationId xmlns:a16="http://schemas.microsoft.com/office/drawing/2014/main" id="{C2E49416-2DE8-4D1B-AE0B-397E831D1426}"/>
                </a:ext>
              </a:extLst>
            </p:cNvPr>
            <p:cNvSpPr/>
            <p:nvPr/>
          </p:nvSpPr>
          <p:spPr>
            <a:xfrm>
              <a:off x="6477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VALEUR ET AVANTAGES</a:t>
              </a:r>
              <a:endParaRPr lang="fr-F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27" name="Rechteck 4">
              <a:extLst>
                <a:ext uri="{FF2B5EF4-FFF2-40B4-BE49-F238E27FC236}">
                  <a16:creationId xmlns:a16="http://schemas.microsoft.com/office/drawing/2014/main" id="{EF5FA875-E6A5-46BA-BA64-FAF6CF5BFFD8}"/>
                </a:ext>
              </a:extLst>
            </p:cNvPr>
            <p:cNvSpPr>
              <a:spLocks/>
            </p:cNvSpPr>
            <p:nvPr/>
          </p:nvSpPr>
          <p:spPr>
            <a:xfrm>
              <a:off x="647700" y="2308225"/>
              <a:ext cx="3889375" cy="35385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 eaLnBrk="1" hangingPunct="1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  <p:sp>
          <p:nvSpPr>
            <p:cNvPr id="28" name="Rechteck 11">
              <a:extLst>
                <a:ext uri="{FF2B5EF4-FFF2-40B4-BE49-F238E27FC236}">
                  <a16:creationId xmlns:a16="http://schemas.microsoft.com/office/drawing/2014/main" id="{5EE8EE76-8218-4370-82A9-B049E9890DF1}"/>
                </a:ext>
              </a:extLst>
            </p:cNvPr>
            <p:cNvSpPr/>
            <p:nvPr/>
          </p:nvSpPr>
          <p:spPr>
            <a:xfrm>
              <a:off x="47498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 eaLnBrk="1" hangingPunct="1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fr-FR" sz="1400" b="1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DESCRIPTION</a:t>
              </a:r>
            </a:p>
          </p:txBody>
        </p:sp>
        <p:sp>
          <p:nvSpPr>
            <p:cNvPr id="29" name="Rechteck 12">
              <a:extLst>
                <a:ext uri="{FF2B5EF4-FFF2-40B4-BE49-F238E27FC236}">
                  <a16:creationId xmlns:a16="http://schemas.microsoft.com/office/drawing/2014/main" id="{EE359A63-2C51-4631-950C-1748AC6C9D3F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50"/>
              <a:ext cx="3889375" cy="35417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 eaLnBrk="1" hangingPunct="1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293235"/>
            <a:ext cx="7993063" cy="461665"/>
          </a:xfrm>
        </p:spPr>
        <p:txBody>
          <a:bodyPr/>
          <a:lstStyle/>
          <a:p>
            <a:r>
              <a:rPr lang="fr-FR" dirty="0"/>
              <a:t>Anticiper la pénurie des pièces de rechange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68447" y="1445710"/>
            <a:ext cx="7997825" cy="307975"/>
          </a:xfrm>
        </p:spPr>
        <p:txBody>
          <a:bodyPr/>
          <a:lstStyle/>
          <a:p>
            <a:r>
              <a:rPr lang="fr-FR" dirty="0"/>
              <a:t>Nouveau </a:t>
            </a:r>
            <a:r>
              <a:rPr lang="fr-FR" dirty="0" err="1"/>
              <a:t>servo-onduleur</a:t>
            </a:r>
            <a:endParaRPr 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4937" y="2188209"/>
            <a:ext cx="3866263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Matériel de dernière génération et pièces de rechange disponibles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Optimisation des performances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Augmentation de la viabilité et de la productivité, évite de longs temps d'arrêt en cas de casse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Autonomie du personnel de maintenance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Augmentation de la capacité de mémoire, permettant de gérer des tailles supplémentaires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Nouvelles fonctions supplémentaires disponibles en option (réglage fin)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Diagnostic plus facile pour la maintenance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26269" y="2176463"/>
            <a:ext cx="3910143" cy="795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100" dirty="0">
                <a:solidFill>
                  <a:srgbClr val="000000"/>
                </a:solidFill>
              </a:rPr>
              <a:t>Fournir un nouveau </a:t>
            </a:r>
            <a:r>
              <a:rPr lang="fr-FR" sz="1100" dirty="0" err="1">
                <a:solidFill>
                  <a:srgbClr val="000000"/>
                </a:solidFill>
              </a:rPr>
              <a:t>servo-onduleur</a:t>
            </a:r>
            <a:r>
              <a:rPr lang="fr-FR" sz="1100" dirty="0">
                <a:solidFill>
                  <a:srgbClr val="000000"/>
                </a:solidFill>
              </a:rPr>
              <a:t> avec </a:t>
            </a:r>
            <a:r>
              <a:rPr lang="fr-FR" sz="1100" dirty="0" err="1">
                <a:solidFill>
                  <a:srgbClr val="000000"/>
                </a:solidFill>
              </a:rPr>
              <a:t>Sew</a:t>
            </a:r>
            <a:r>
              <a:rPr lang="fr-FR" sz="1100" dirty="0">
                <a:solidFill>
                  <a:srgbClr val="000000"/>
                </a:solidFill>
              </a:rPr>
              <a:t> </a:t>
            </a:r>
            <a:r>
              <a:rPr lang="fr-FR" sz="1100" dirty="0" err="1">
                <a:solidFill>
                  <a:srgbClr val="000000"/>
                </a:solidFill>
              </a:rPr>
              <a:t>Movidrive</a:t>
            </a:r>
            <a:r>
              <a:rPr lang="fr-FR" sz="1100" dirty="0">
                <a:solidFill>
                  <a:srgbClr val="000000"/>
                </a:solidFill>
              </a:rPr>
              <a:t> </a:t>
            </a:r>
            <a:r>
              <a:rPr lang="fr-FR" sz="1100" dirty="0" err="1">
                <a:solidFill>
                  <a:srgbClr val="000000"/>
                </a:solidFill>
              </a:rPr>
              <a:t>Serie</a:t>
            </a:r>
            <a:r>
              <a:rPr lang="fr-FR" sz="1100" dirty="0">
                <a:solidFill>
                  <a:srgbClr val="000000"/>
                </a:solidFill>
              </a:rPr>
              <a:t> B.</a:t>
            </a:r>
          </a:p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100" dirty="0">
                <a:solidFill>
                  <a:srgbClr val="000000"/>
                </a:solidFill>
              </a:rPr>
              <a:t>Remplacer le système de motorisation, plus compatible, par le système </a:t>
            </a:r>
            <a:r>
              <a:rPr lang="fr-FR" sz="1100" dirty="0" err="1">
                <a:solidFill>
                  <a:srgbClr val="000000"/>
                </a:solidFill>
              </a:rPr>
              <a:t>Sew</a:t>
            </a:r>
            <a:r>
              <a:rPr lang="fr-FR" sz="11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A83AC377-0188-413C-936E-E74C8CBE01B5}"/>
              </a:ext>
            </a:extLst>
          </p:cNvPr>
          <p:cNvSpPr txBox="1">
            <a:spLocks/>
          </p:cNvSpPr>
          <p:nvPr/>
        </p:nvSpPr>
        <p:spPr bwMode="auto">
          <a:xfrm>
            <a:off x="668447" y="5901302"/>
            <a:ext cx="8205587" cy="393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Valeur : </a:t>
            </a:r>
            <a:r>
              <a:rPr lang="fr-FR" sz="800" dirty="0">
                <a:solidFill>
                  <a:srgbClr val="000000"/>
                </a:solidFill>
              </a:rPr>
              <a:t>Obsolescence, Maintenance, O</a:t>
            </a:r>
            <a:r>
              <a:rPr lang="en-US" sz="800" dirty="0" err="1">
                <a:solidFill>
                  <a:srgbClr val="000000"/>
                </a:solidFill>
              </a:rPr>
              <a:t>ptimisation</a:t>
            </a:r>
            <a:r>
              <a:rPr lang="en-US" sz="800" dirty="0">
                <a:solidFill>
                  <a:srgbClr val="000000"/>
                </a:solidFill>
              </a:rPr>
              <a:t> des </a:t>
            </a:r>
            <a:r>
              <a:rPr lang="en-US" sz="800" dirty="0" err="1">
                <a:solidFill>
                  <a:srgbClr val="000000"/>
                </a:solidFill>
              </a:rPr>
              <a:t>coûts</a:t>
            </a:r>
            <a:r>
              <a:rPr lang="fr-FR" sz="800" dirty="0">
                <a:solidFill>
                  <a:srgbClr val="000000"/>
                </a:solidFill>
              </a:rPr>
              <a:t> 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Équipements : </a:t>
            </a:r>
            <a:r>
              <a:rPr lang="en-GB" altLang="fr-FR" sz="800" dirty="0">
                <a:solidFill>
                  <a:srgbClr val="000000"/>
                </a:solidFill>
              </a:rPr>
              <a:t>All Packing type AN, ER 30, ER 60, SD before 2002, fitted with a numerical control Cyber or NUM 1040,  IRT 1335, 1510, 1518, SEW Serie A, and </a:t>
            </a:r>
            <a:r>
              <a:rPr lang="en-GB" altLang="fr-FR" sz="800" dirty="0" err="1">
                <a:solidFill>
                  <a:srgbClr val="000000"/>
                </a:solidFill>
              </a:rPr>
              <a:t>Parvex</a:t>
            </a:r>
            <a:r>
              <a:rPr lang="en-GB" altLang="fr-FR" sz="800" dirty="0">
                <a:solidFill>
                  <a:srgbClr val="000000"/>
                </a:solidFill>
              </a:rPr>
              <a:t> motors </a:t>
            </a: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Code catalogue : CLC-016</a:t>
            </a:r>
          </a:p>
        </p:txBody>
      </p:sp>
      <p:sp>
        <p:nvSpPr>
          <p:cNvPr id="17" name="Flèche droite 2">
            <a:extLst>
              <a:ext uri="{FF2B5EF4-FFF2-40B4-BE49-F238E27FC236}">
                <a16:creationId xmlns:a16="http://schemas.microsoft.com/office/drawing/2014/main" id="{FA30DB25-FC00-4454-87E3-D43ED55D818D}"/>
              </a:ext>
            </a:extLst>
          </p:cNvPr>
          <p:cNvSpPr>
            <a:spLocks/>
          </p:cNvSpPr>
          <p:nvPr/>
        </p:nvSpPr>
        <p:spPr>
          <a:xfrm>
            <a:off x="6381174" y="3764847"/>
            <a:ext cx="619053" cy="766910"/>
          </a:xfrm>
          <a:prstGeom prst="rightArrow">
            <a:avLst/>
          </a:prstGeom>
          <a:solidFill>
            <a:srgbClr val="E64B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anchor="ctr"/>
          <a:lstStyle/>
          <a:p>
            <a:endParaRPr lang="fr-FR" dirty="0"/>
          </a:p>
        </p:txBody>
      </p:sp>
      <p:pic>
        <p:nvPicPr>
          <p:cNvPr id="18" name="Image 11">
            <a:extLst>
              <a:ext uri="{FF2B5EF4-FFF2-40B4-BE49-F238E27FC236}">
                <a16:creationId xmlns:a16="http://schemas.microsoft.com/office/drawing/2014/main" id="{BE93E2D4-B883-48FE-A82B-A69F7BE11A4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8980" y="3028164"/>
            <a:ext cx="1530224" cy="2735015"/>
          </a:xfrm>
          <a:prstGeom prst="rect">
            <a:avLst/>
          </a:prstGeom>
        </p:spPr>
      </p:pic>
      <p:pic>
        <p:nvPicPr>
          <p:cNvPr id="19" name="Image 12">
            <a:extLst>
              <a:ext uri="{FF2B5EF4-FFF2-40B4-BE49-F238E27FC236}">
                <a16:creationId xmlns:a16="http://schemas.microsoft.com/office/drawing/2014/main" id="{BA194ADB-DA3B-41F4-B2E5-FA373CE73F0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6820" y="2978543"/>
            <a:ext cx="1286886" cy="2789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0884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2801</TotalTime>
  <Words>102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1_NewSidel_Template_4x3_with add layouts</vt:lpstr>
      <vt:lpstr>think-cell Folie</vt:lpstr>
      <vt:lpstr>Anticiper la pénurie des pièces de rechange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286</cp:revision>
  <dcterms:created xsi:type="dcterms:W3CDTF">2019-02-20T10:39:16Z</dcterms:created>
  <dcterms:modified xsi:type="dcterms:W3CDTF">2021-03-26T13:24:33Z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etDate">
    <vt:lpwstr>2021-03-26T13:24:33Z</vt:lpwstr>
  </property>
  <property fmtid="{D5CDD505-2E9C-101B-9397-08002B2CF9AE}" pid="6" name="MSIP_Label_94480757-a570-4f64-84e7-c5b3ffe9d573_Method">
    <vt:lpwstr>Standard</vt:lpwstr>
  </property>
  <property fmtid="{D5CDD505-2E9C-101B-9397-08002B2CF9AE}" pid="7" name="MSIP_Label_94480757-a570-4f64-84e7-c5b3ffe9d573_Name">
    <vt:lpwstr>General</vt:lpwstr>
  </property>
  <property fmtid="{D5CDD505-2E9C-101B-9397-08002B2CF9AE}" pid="8" name="MSIP_Label_94480757-a570-4f64-84e7-c5b3ffe9d573_SiteId">
    <vt:lpwstr>2390cbd1-e663-4321-bc93-ba298637ce52</vt:lpwstr>
  </property>
  <property fmtid="{D5CDD505-2E9C-101B-9397-08002B2CF9AE}" pid="9" name="MSIP_Label_94480757-a570-4f64-84e7-c5b3ffe9d573_ActionId">
    <vt:lpwstr/>
  </property>
  <property fmtid="{D5CDD505-2E9C-101B-9397-08002B2CF9AE}" pid="10" name="MSIP_Label_94480757-a570-4f64-84e7-c5b3ffe9d573_ContentBits">
    <vt:lpwstr>2</vt:lpwstr>
  </property>
</Properties>
</file>