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12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26/03/2021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">
            <a:extLst>
              <a:ext uri="{FF2B5EF4-FFF2-40B4-BE49-F238E27FC236}">
                <a16:creationId xmlns:a16="http://schemas.microsoft.com/office/drawing/2014/main" id="{18810615-CB09-4624-BB44-29963EF48C41}"/>
              </a:ext>
            </a:extLst>
          </p:cNvPr>
          <p:cNvGrpSpPr>
            <a:grpSpLocks/>
          </p:cNvGrpSpPr>
          <p:nvPr/>
        </p:nvGrpSpPr>
        <p:grpSpPr bwMode="auto">
          <a:xfrm>
            <a:off x="654050" y="1779588"/>
            <a:ext cx="7991475" cy="4055155"/>
            <a:chOff x="647700" y="1908175"/>
            <a:chExt cx="7991475" cy="3938588"/>
          </a:xfrm>
        </p:grpSpPr>
        <p:sp>
          <p:nvSpPr>
            <p:cNvPr id="18" name="Rechteck 3">
              <a:extLst>
                <a:ext uri="{FF2B5EF4-FFF2-40B4-BE49-F238E27FC236}">
                  <a16:creationId xmlns:a16="http://schemas.microsoft.com/office/drawing/2014/main" id="{F9ABA048-420E-442E-AD02-583F115EB91D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s-ES" sz="1400" b="1" dirty="0">
                  <a:solidFill>
                    <a:srgbClr val="FFFFFF"/>
                  </a:solidFill>
                  <a:ea typeface="MS PGothic" pitchFamily="34" charset="-128"/>
                </a:rPr>
                <a:t>VALOR Y VENTAJAS</a:t>
              </a:r>
            </a:p>
          </p:txBody>
        </p:sp>
        <p:sp>
          <p:nvSpPr>
            <p:cNvPr id="19" name="Rechteck 4">
              <a:extLst>
                <a:ext uri="{FF2B5EF4-FFF2-40B4-BE49-F238E27FC236}">
                  <a16:creationId xmlns:a16="http://schemas.microsoft.com/office/drawing/2014/main" id="{8B9EC654-D84D-4520-BD14-95292BA95FD6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 eaLnBrk="1" hangingPunct="1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hteck 11">
              <a:extLst>
                <a:ext uri="{FF2B5EF4-FFF2-40B4-BE49-F238E27FC236}">
                  <a16:creationId xmlns:a16="http://schemas.microsoft.com/office/drawing/2014/main" id="{8422D032-1389-4567-9C15-BD33DB6122C0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es-ES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DESCRIPCIÓN</a:t>
              </a:r>
            </a:p>
          </p:txBody>
        </p:sp>
        <p:sp>
          <p:nvSpPr>
            <p:cNvPr id="25" name="Rechteck 12">
              <a:extLst>
                <a:ext uri="{FF2B5EF4-FFF2-40B4-BE49-F238E27FC236}">
                  <a16:creationId xmlns:a16="http://schemas.microsoft.com/office/drawing/2014/main" id="{0E87FA1F-0B1F-4823-A6B3-56BC47247A01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 eaLnBrk="1" hangingPunct="1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s-ES" dirty="0"/>
              <a:t>Anticipe la falta de repuestos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6112" y="1479548"/>
            <a:ext cx="7997825" cy="307975"/>
          </a:xfrm>
        </p:spPr>
        <p:txBody>
          <a:bodyPr/>
          <a:lstStyle/>
          <a:p>
            <a:r>
              <a:rPr lang="es-ES" dirty="0"/>
              <a:t>Nuevo convertidor de frecuencia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31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Obsolescencia, </a:t>
            </a:r>
            <a:r>
              <a:rPr lang="es-ES" sz="800" dirty="0">
                <a:solidFill>
                  <a:srgbClr val="000000"/>
                </a:solidFill>
              </a:rPr>
              <a:t>Mantenimiento, Optimización de costos 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Equipo: </a:t>
            </a:r>
            <a:r>
              <a:rPr lang="fr-FR" sz="800" kern="0" dirty="0" err="1">
                <a:solidFill>
                  <a:srgbClr val="000000"/>
                </a:solidFill>
              </a:rPr>
              <a:t>Envasadoras</a:t>
            </a:r>
            <a:r>
              <a:rPr lang="fr-FR" sz="800" kern="0" dirty="0">
                <a:solidFill>
                  <a:srgbClr val="000000"/>
                </a:solidFill>
              </a:rPr>
              <a:t> y </a:t>
            </a:r>
            <a:r>
              <a:rPr lang="fr-FR" sz="800" kern="0" dirty="0" err="1">
                <a:solidFill>
                  <a:srgbClr val="000000"/>
                </a:solidFill>
              </a:rPr>
              <a:t>peletizadoras</a:t>
            </a:r>
            <a:r>
              <a:rPr lang="fr-FR" sz="800" kern="0" dirty="0">
                <a:solidFill>
                  <a:srgbClr val="000000"/>
                </a:solidFill>
              </a:rPr>
              <a:t> </a:t>
            </a:r>
            <a:r>
              <a:rPr lang="fr-FR" sz="800" kern="0" dirty="0" err="1">
                <a:solidFill>
                  <a:srgbClr val="000000"/>
                </a:solidFill>
              </a:rPr>
              <a:t>históricas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de catálogo: CLC-017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5605" y="2196280"/>
            <a:ext cx="3866263" cy="2242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Material de última generación y repuestos disponibles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Optimización del rendimiento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Incremento de la viabilidad y productividad, evita largos tiempos de inactividad en caso de rotura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Autonomía del personal de mantenimiento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Mayor capacidad de memoria, lo que permite manejar tamaños adicionales.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Nuevas funciones adicionales disponibles como opción (ajuste fino)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Diagnóstico más sencillo para el mantenimiento</a:t>
            </a:r>
            <a:endParaRPr kumimoji="0" lang="es-ES" sz="11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6150" y="2197464"/>
            <a:ext cx="391014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100" dirty="0">
                <a:solidFill>
                  <a:srgbClr val="000000"/>
                </a:solidFill>
              </a:rPr>
              <a:t>Suministro de convertidores de frecuencia de nueva generación con convertidores </a:t>
            </a:r>
            <a:r>
              <a:rPr lang="es-ES" sz="1100" dirty="0" err="1">
                <a:solidFill>
                  <a:srgbClr val="000000"/>
                </a:solidFill>
              </a:rPr>
              <a:t>Sew</a:t>
            </a:r>
            <a:r>
              <a:rPr lang="es-ES" sz="1100" dirty="0">
                <a:solidFill>
                  <a:srgbClr val="000000"/>
                </a:solidFill>
              </a:rPr>
              <a:t> </a:t>
            </a:r>
            <a:r>
              <a:rPr lang="es-ES" sz="1100" dirty="0" err="1">
                <a:solidFill>
                  <a:srgbClr val="000000"/>
                </a:solidFill>
              </a:rPr>
              <a:t>Movitrac</a:t>
            </a:r>
            <a:r>
              <a:rPr lang="es-ES" sz="1100" dirty="0">
                <a:solidFill>
                  <a:srgbClr val="000000"/>
                </a:solidFill>
              </a:rPr>
              <a:t>, según nuestro estándar</a:t>
            </a:r>
          </a:p>
        </p:txBody>
      </p:sp>
      <p:pic>
        <p:nvPicPr>
          <p:cNvPr id="29" name="Image 5">
            <a:extLst>
              <a:ext uri="{FF2B5EF4-FFF2-40B4-BE49-F238E27FC236}">
                <a16:creationId xmlns:a16="http://schemas.microsoft.com/office/drawing/2014/main" id="{3E8F623C-9750-446F-841D-0111B4E5CF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79159" y="2819821"/>
            <a:ext cx="1015553" cy="2493747"/>
          </a:xfrm>
          <a:prstGeom prst="rect">
            <a:avLst/>
          </a:prstGeom>
        </p:spPr>
      </p:pic>
      <p:sp>
        <p:nvSpPr>
          <p:cNvPr id="30" name="Flèche droite 2">
            <a:extLst>
              <a:ext uri="{FF2B5EF4-FFF2-40B4-BE49-F238E27FC236}">
                <a16:creationId xmlns:a16="http://schemas.microsoft.com/office/drawing/2014/main" id="{A18AB3D9-BF8B-473B-9C83-73110F200643}"/>
              </a:ext>
            </a:extLst>
          </p:cNvPr>
          <p:cNvSpPr>
            <a:spLocks/>
          </p:cNvSpPr>
          <p:nvPr/>
        </p:nvSpPr>
        <p:spPr>
          <a:xfrm>
            <a:off x="6725452" y="3753498"/>
            <a:ext cx="619053" cy="766910"/>
          </a:xfrm>
          <a:prstGeom prst="rightArrow">
            <a:avLst/>
          </a:prstGeom>
          <a:solidFill>
            <a:srgbClr val="E64B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endParaRPr lang="fr-FR" dirty="0"/>
          </a:p>
        </p:txBody>
      </p:sp>
      <p:pic>
        <p:nvPicPr>
          <p:cNvPr id="31" name="Image 9">
            <a:extLst>
              <a:ext uri="{FF2B5EF4-FFF2-40B4-BE49-F238E27FC236}">
                <a16:creationId xmlns:a16="http://schemas.microsoft.com/office/drawing/2014/main" id="{B05A2DEA-85DB-45DC-985E-0F4A3841296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5961"/>
          <a:stretch/>
        </p:blipFill>
        <p:spPr>
          <a:xfrm>
            <a:off x="4817276" y="2835868"/>
            <a:ext cx="1911998" cy="247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5594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2792</TotalTime>
  <Words>108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1_NewSidel_Template_4x3_with add layouts</vt:lpstr>
      <vt:lpstr>think-cell Folie</vt:lpstr>
      <vt:lpstr>Anticipe la falta de repuestos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286</cp:revision>
  <dcterms:created xsi:type="dcterms:W3CDTF">2019-02-20T10:39:16Z</dcterms:created>
  <dcterms:modified xsi:type="dcterms:W3CDTF">2021-03-26T16:42:28Z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2021-03-26T16:42:28Z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