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8"/>
  </p:notesMasterIdLst>
  <p:handoutMasterIdLst>
    <p:handoutMasterId r:id="rId9"/>
  </p:handoutMasterIdLst>
  <p:sldIdLst>
    <p:sldId id="514" r:id="rId2"/>
    <p:sldId id="513" r:id="rId3"/>
    <p:sldId id="512" r:id="rId4"/>
    <p:sldId id="511" r:id="rId5"/>
    <p:sldId id="510" r:id="rId6"/>
    <p:sldId id="376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09/06/2021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8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09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10" Type="http://schemas.openxmlformats.org/officeDocument/2006/relationships/image" Target="../media/image7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png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10" Type="http://schemas.openxmlformats.org/officeDocument/2006/relationships/image" Target="../media/image7.png"/><Relationship Id="rId4" Type="http://schemas.openxmlformats.org/officeDocument/2006/relationships/oleObject" Target="../embeddings/oleObject4.bin"/><Relationship Id="rId9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png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10" Type="http://schemas.openxmlformats.org/officeDocument/2006/relationships/image" Target="../media/image7.png"/><Relationship Id="rId4" Type="http://schemas.openxmlformats.org/officeDocument/2006/relationships/oleObject" Target="../embeddings/oleObject5.bin"/><Relationship Id="rId9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png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10" Type="http://schemas.openxmlformats.org/officeDocument/2006/relationships/image" Target="../media/image7.png"/><Relationship Id="rId4" Type="http://schemas.openxmlformats.org/officeDocument/2006/relationships/oleObject" Target="../embeddings/oleObject6.bin"/><Relationship Id="rId9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png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10" Type="http://schemas.openxmlformats.org/officeDocument/2006/relationships/image" Target="../media/image7.png"/><Relationship Id="rId4" Type="http://schemas.openxmlformats.org/officeDocument/2006/relationships/oleObject" Target="../embeddings/oleObject7.bin"/><Relationship Id="rId9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png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10" Type="http://schemas.openxmlformats.org/officeDocument/2006/relationships/image" Target="../media/image7.png"/><Relationship Id="rId4" Type="http://schemas.openxmlformats.org/officeDocument/2006/relationships/oleObject" Target="../embeddings/oleObject8.bin"/><Relationship Id="rId9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2C3BEF5-9E63-4097-B997-2AD677F9666F}"/>
              </a:ext>
            </a:extLst>
          </p:cNvPr>
          <p:cNvSpPr/>
          <p:nvPr/>
        </p:nvSpPr>
        <p:spPr>
          <a:xfrm>
            <a:off x="933061" y="4419355"/>
            <a:ext cx="3032808" cy="8184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00" dirty="0" err="1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B538465-0799-4D12-AE6F-A518788560A7}"/>
              </a:ext>
            </a:extLst>
          </p:cNvPr>
          <p:cNvSpPr/>
          <p:nvPr/>
        </p:nvSpPr>
        <p:spPr>
          <a:xfrm>
            <a:off x="933061" y="4419355"/>
            <a:ext cx="3032808" cy="805788"/>
          </a:xfrm>
          <a:prstGeom prst="rect">
            <a:avLst/>
          </a:prstGeom>
          <a:solidFill>
            <a:schemeClr val="bg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00" dirty="0" err="1"/>
          </a:p>
        </p:txBody>
      </p: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61988" y="1719351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88390" cy="461665"/>
          </a:xfrm>
        </p:spPr>
        <p:txBody>
          <a:bodyPr/>
          <a:lstStyle/>
          <a:p>
            <a:r>
              <a:rPr lang="fr-FR" altLang="fr-FR" dirty="0"/>
              <a:t>Secure </a:t>
            </a:r>
            <a:r>
              <a:rPr lang="fr-FR" altLang="fr-FR" dirty="0" err="1"/>
              <a:t>your</a:t>
            </a:r>
            <a:r>
              <a:rPr lang="fr-FR" altLang="fr-FR" dirty="0"/>
              <a:t> </a:t>
            </a:r>
            <a:r>
              <a:rPr lang="fr-FR" altLang="fr-FR" dirty="0" err="1"/>
              <a:t>product</a:t>
            </a:r>
            <a:r>
              <a:rPr lang="fr-FR" altLang="fr-FR" dirty="0"/>
              <a:t> </a:t>
            </a:r>
            <a:r>
              <a:rPr lang="fr-FR" altLang="fr-FR" dirty="0" err="1"/>
              <a:t>quality</a:t>
            </a:r>
            <a:r>
              <a:rPr lang="fr-FR" altLang="fr-FR" dirty="0"/>
              <a:t> and </a:t>
            </a:r>
            <a:r>
              <a:rPr lang="fr-FR" altLang="fr-FR" dirty="0" err="1"/>
              <a:t>reduce</a:t>
            </a:r>
            <a:r>
              <a:rPr lang="fr-FR" altLang="fr-FR" dirty="0"/>
              <a:t> TCO</a:t>
            </a:r>
            <a:endParaRPr 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61988" y="1395455"/>
            <a:ext cx="7997825" cy="307975"/>
          </a:xfrm>
        </p:spPr>
        <p:txBody>
          <a:bodyPr/>
          <a:lstStyle/>
          <a:p>
            <a:r>
              <a:rPr lang="fr-FR" altLang="fr-FR" dirty="0"/>
              <a:t>Mini-Blue</a:t>
            </a:r>
            <a:r>
              <a:rPr lang="fr-FR" altLang="fr-FR" baseline="30000" dirty="0"/>
              <a:t>®</a:t>
            </a:r>
            <a:r>
              <a:rPr lang="fr-FR" altLang="fr-FR" dirty="0"/>
              <a:t> Pack </a:t>
            </a:r>
            <a:r>
              <a:rPr lang="en-GB" dirty="0"/>
              <a:t>glue gun</a:t>
            </a:r>
            <a:endParaRPr lang="en-US" dirty="0"/>
          </a:p>
          <a:p>
            <a:pPr eaLnBrk="1" hangingPunct="1"/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57542" y="5880280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Value: Sustainability</a:t>
            </a:r>
            <a:r>
              <a:rPr lang="en-GB" altLang="fr-FR" sz="800" dirty="0">
                <a:solidFill>
                  <a:srgbClr val="000000"/>
                </a:solidFill>
              </a:rPr>
              <a:t>, Cost optimization, Safety &amp; </a:t>
            </a:r>
            <a:r>
              <a:rPr lang="en-GB" altLang="fr-FR" sz="800" dirty="0" err="1">
                <a:solidFill>
                  <a:srgbClr val="000000"/>
                </a:solidFill>
              </a:rPr>
              <a:t>Ergonomy</a:t>
            </a:r>
            <a:r>
              <a:rPr lang="en-GB" altLang="fr-FR" sz="800" dirty="0">
                <a:solidFill>
                  <a:srgbClr val="000000"/>
                </a:solidFill>
              </a:rPr>
              <a:t>, Product quality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</a:t>
            </a:r>
            <a:r>
              <a:rPr lang="en-GB" altLang="fr-FR" sz="800" dirty="0">
                <a:solidFill>
                  <a:srgbClr val="000000"/>
                </a:solidFill>
              </a:rPr>
              <a:t>All Packing machines equipped with Classic™ and Solid-Blue® glue guns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CLC-023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7542" y="2131120"/>
            <a:ext cx="3890963" cy="297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Longer durability (2 or 3 times higher than the other pneumatic models).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Gun more precise than the classical guns, which means a reduction of 40% in glue consumption.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Reduction of 16% in the power consumption.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Reduced adhesive stringing.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Gun equipped with an insulating shell.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Reduction in burning risks (80° maxi) and loss through radiation.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Useable with all hot-melt glue types.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Connection on the current pipe.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64088" y="2108290"/>
            <a:ext cx="3889375" cy="99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Compact hot melt dispensing gun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The Mini-blue® guns uses the latest pneumatic technologies applied to glue guns.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46102" name="Picture 22" descr="https://azcscxpprodcdn.azureedge.net/-/media/Images/Nordson/adhesive-dispensing-systems/Products/Applicators-Guns/MiniBlueII.jpg?h=200&amp;w=250&amp;la=fr-FR&amp;hash=CB6AA947B7444A47C8D18B783104C5A1">
            <a:extLst>
              <a:ext uri="{FF2B5EF4-FFF2-40B4-BE49-F238E27FC236}">
                <a16:creationId xmlns:a16="http://schemas.microsoft.com/office/drawing/2014/main" id="{64311A46-552E-48EC-96CF-510C354A34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08" t="8415" r="27423" b="9953"/>
          <a:stretch/>
        </p:blipFill>
        <p:spPr bwMode="auto">
          <a:xfrm>
            <a:off x="7223443" y="3584543"/>
            <a:ext cx="1417320" cy="208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6">
            <a:extLst>
              <a:ext uri="{FF2B5EF4-FFF2-40B4-BE49-F238E27FC236}">
                <a16:creationId xmlns:a16="http://schemas.microsoft.com/office/drawing/2014/main" id="{B8BDEE0D-124C-440C-BCAF-B1A14F1F849F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453" y="3962311"/>
            <a:ext cx="1769427" cy="15667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2A892FFF-A3D9-4621-B92B-8A18456943A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95254" y="3273745"/>
            <a:ext cx="891617" cy="358171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905BBBB6-4BB5-464E-AD90-E52C6B1A391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12567" y="3250855"/>
            <a:ext cx="823031" cy="342930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4C4AFF6E-49E3-497D-B24D-65CA12786FF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7009" y="829854"/>
            <a:ext cx="785607" cy="79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12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1">
            <a:extLst>
              <a:ext uri="{FF2B5EF4-FFF2-40B4-BE49-F238E27FC236}">
                <a16:creationId xmlns:a16="http://schemas.microsoft.com/office/drawing/2014/main" id="{108398AB-264B-4F00-A765-25298D7F5BCB}"/>
              </a:ext>
            </a:extLst>
          </p:cNvPr>
          <p:cNvGrpSpPr>
            <a:grpSpLocks/>
          </p:cNvGrpSpPr>
          <p:nvPr/>
        </p:nvGrpSpPr>
        <p:grpSpPr bwMode="auto">
          <a:xfrm>
            <a:off x="654050" y="1779588"/>
            <a:ext cx="7991475" cy="4055155"/>
            <a:chOff x="647700" y="1908175"/>
            <a:chExt cx="7991475" cy="3938588"/>
          </a:xfrm>
        </p:grpSpPr>
        <p:sp>
          <p:nvSpPr>
            <p:cNvPr id="26" name="Rechteck 3">
              <a:extLst>
                <a:ext uri="{FF2B5EF4-FFF2-40B4-BE49-F238E27FC236}">
                  <a16:creationId xmlns:a16="http://schemas.microsoft.com/office/drawing/2014/main" id="{C2E49416-2DE8-4D1B-AE0B-397E831D1426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VALEUR ET AVANTAGES</a:t>
              </a:r>
              <a:endParaRPr lang="fr-F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27" name="Rechteck 4">
              <a:extLst>
                <a:ext uri="{FF2B5EF4-FFF2-40B4-BE49-F238E27FC236}">
                  <a16:creationId xmlns:a16="http://schemas.microsoft.com/office/drawing/2014/main" id="{EF5FA875-E6A5-46BA-BA64-FAF6CF5BFFD8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 eaLnBrk="1" hangingPunct="1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  <p:sp>
          <p:nvSpPr>
            <p:cNvPr id="28" name="Rechteck 11">
              <a:extLst>
                <a:ext uri="{FF2B5EF4-FFF2-40B4-BE49-F238E27FC236}">
                  <a16:creationId xmlns:a16="http://schemas.microsoft.com/office/drawing/2014/main" id="{5EE8EE76-8218-4370-82A9-B049E9890DF1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 eaLnBrk="1" hangingPunct="1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fr-FR" sz="1400" b="1" dirty="0">
                  <a:solidFill>
                    <a:srgbClr val="FFFFFF"/>
                  </a:solidFill>
                  <a:ea typeface="Arial" charset="0"/>
                  <a:cs typeface="Arial" charset="0"/>
                </a:rPr>
                <a:t>DESCRIPTION</a:t>
              </a:r>
            </a:p>
          </p:txBody>
        </p:sp>
        <p:sp>
          <p:nvSpPr>
            <p:cNvPr id="29" name="Rechteck 12">
              <a:extLst>
                <a:ext uri="{FF2B5EF4-FFF2-40B4-BE49-F238E27FC236}">
                  <a16:creationId xmlns:a16="http://schemas.microsoft.com/office/drawing/2014/main" id="{EE359A63-2C51-4631-950C-1748AC6C9D3F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 eaLnBrk="1" hangingPunct="1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293235"/>
            <a:ext cx="8199120" cy="923330"/>
          </a:xfrm>
        </p:spPr>
        <p:txBody>
          <a:bodyPr/>
          <a:lstStyle/>
          <a:p>
            <a:r>
              <a:rPr lang="fr-FR" dirty="0"/>
              <a:t>Sécurisez la qualité de vos produits et réduisez le TCO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68447" y="1469978"/>
            <a:ext cx="7997825" cy="307975"/>
          </a:xfrm>
        </p:spPr>
        <p:txBody>
          <a:bodyPr/>
          <a:lstStyle/>
          <a:p>
            <a:r>
              <a:rPr lang="fr-FR" dirty="0"/>
              <a:t>Pistolet à colle Mini-Blue® Pack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4937" y="2188209"/>
            <a:ext cx="3866263" cy="2749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Durabilité plus longue (2 ou 3 fois supérieure aux autres modèles pneumatiques).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Pistolet plus précis que les pistolets classiques, ce qui signifie une réduction de 40% de la consommation de colle.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Réduction de 16% de la consommation électrique.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Cordon adhésif réduit.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Pistolet équipé d'une coque isolante.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Réduction des risques de brûlure (80° maxi) et de perte par rayonnement.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Utilisable avec tous les types de colles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100" dirty="0">
                <a:solidFill>
                  <a:srgbClr val="000000"/>
                </a:solidFill>
              </a:rPr>
              <a:t>Raccordement sur le circuit colle actuel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26269" y="2176463"/>
            <a:ext cx="3910143" cy="795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Pistolet de distribution compact pour colles</a:t>
            </a:r>
          </a:p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100" dirty="0">
                <a:solidFill>
                  <a:srgbClr val="000000"/>
                </a:solidFill>
              </a:rPr>
              <a:t>Les pistolets Mini-</a:t>
            </a:r>
            <a:r>
              <a:rPr lang="fr-FR" sz="1100" dirty="0" err="1">
                <a:solidFill>
                  <a:srgbClr val="000000"/>
                </a:solidFill>
              </a:rPr>
              <a:t>blue</a:t>
            </a:r>
            <a:r>
              <a:rPr lang="fr-FR" sz="1100" dirty="0">
                <a:solidFill>
                  <a:srgbClr val="000000"/>
                </a:solidFill>
              </a:rPr>
              <a:t>® utilisent les dernières technologies pneumatiques appliquées aux pistolets à colle.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A83AC377-0188-413C-936E-E74C8CBE01B5}"/>
              </a:ext>
            </a:extLst>
          </p:cNvPr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Valeur : </a:t>
            </a:r>
            <a:r>
              <a:rPr lang="fr-FR" sz="800" kern="0" dirty="0">
                <a:solidFill>
                  <a:srgbClr val="000000"/>
                </a:solidFill>
              </a:rPr>
              <a:t>Développement durable</a:t>
            </a:r>
            <a:r>
              <a:rPr lang="fr-FR" sz="800" dirty="0">
                <a:solidFill>
                  <a:srgbClr val="000000"/>
                </a:solidFill>
              </a:rPr>
              <a:t>, O</a:t>
            </a:r>
            <a:r>
              <a:rPr lang="en-US" sz="800" dirty="0" err="1">
                <a:solidFill>
                  <a:srgbClr val="000000"/>
                </a:solidFill>
              </a:rPr>
              <a:t>ptimisation</a:t>
            </a:r>
            <a:r>
              <a:rPr lang="en-US" sz="800" dirty="0">
                <a:solidFill>
                  <a:srgbClr val="000000"/>
                </a:solidFill>
              </a:rPr>
              <a:t> des </a:t>
            </a:r>
            <a:r>
              <a:rPr lang="en-US" sz="800" dirty="0" err="1">
                <a:solidFill>
                  <a:srgbClr val="000000"/>
                </a:solidFill>
              </a:rPr>
              <a:t>coûts</a:t>
            </a:r>
            <a:r>
              <a:rPr lang="en-US" sz="800" dirty="0">
                <a:solidFill>
                  <a:srgbClr val="000000"/>
                </a:solidFill>
              </a:rPr>
              <a:t>, </a:t>
            </a:r>
            <a:r>
              <a:rPr lang="fr-FR" sz="800" kern="0" dirty="0">
                <a:solidFill>
                  <a:srgbClr val="000000"/>
                </a:solidFill>
              </a:rPr>
              <a:t>Sécurité et ergonomie, </a:t>
            </a:r>
            <a:r>
              <a:rPr lang="en-GB" altLang="fr-FR" sz="800" dirty="0" err="1">
                <a:solidFill>
                  <a:srgbClr val="000000"/>
                </a:solidFill>
              </a:rPr>
              <a:t>Qualité</a:t>
            </a:r>
            <a:r>
              <a:rPr lang="en-GB" altLang="fr-FR" sz="800" dirty="0">
                <a:solidFill>
                  <a:srgbClr val="000000"/>
                </a:solidFill>
              </a:rPr>
              <a:t> du </a:t>
            </a:r>
            <a:r>
              <a:rPr lang="en-GB" altLang="fr-FR" sz="800" dirty="0" err="1">
                <a:solidFill>
                  <a:srgbClr val="000000"/>
                </a:solidFill>
              </a:rPr>
              <a:t>produit</a:t>
            </a:r>
            <a:r>
              <a:rPr lang="fr-FR" sz="800" dirty="0">
                <a:solidFill>
                  <a:srgbClr val="000000"/>
                </a:solidFill>
              </a:rPr>
              <a:t> 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Équipements : </a:t>
            </a:r>
            <a:r>
              <a:rPr lang="fr-FR" sz="800" kern="0" dirty="0"/>
              <a:t>Toutes les machines d'emballage équipées de pistolets à colle </a:t>
            </a:r>
            <a:r>
              <a:rPr lang="fr-FR" sz="800" kern="0" dirty="0" err="1"/>
              <a:t>Classic</a:t>
            </a:r>
            <a:r>
              <a:rPr lang="fr-FR" sz="800" kern="0" dirty="0"/>
              <a:t>™ et Solid-Blue®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Code catalogue : CLC-023</a:t>
            </a:r>
          </a:p>
        </p:txBody>
      </p:sp>
      <p:pic>
        <p:nvPicPr>
          <p:cNvPr id="17" name="Picture 26">
            <a:extLst>
              <a:ext uri="{FF2B5EF4-FFF2-40B4-BE49-F238E27FC236}">
                <a16:creationId xmlns:a16="http://schemas.microsoft.com/office/drawing/2014/main" id="{468B5736-9606-4EA7-A5B1-4C20ADA1AA4D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453" y="3962311"/>
            <a:ext cx="1769427" cy="15667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8" name="Image 18">
            <a:extLst>
              <a:ext uri="{FF2B5EF4-FFF2-40B4-BE49-F238E27FC236}">
                <a16:creationId xmlns:a16="http://schemas.microsoft.com/office/drawing/2014/main" id="{94D86FE9-906A-421B-94BB-935EE4B962F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95254" y="3273745"/>
            <a:ext cx="891617" cy="358171"/>
          </a:xfrm>
          <a:prstGeom prst="rect">
            <a:avLst/>
          </a:prstGeom>
        </p:spPr>
      </p:pic>
      <p:pic>
        <p:nvPicPr>
          <p:cNvPr id="19" name="Image 25">
            <a:extLst>
              <a:ext uri="{FF2B5EF4-FFF2-40B4-BE49-F238E27FC236}">
                <a16:creationId xmlns:a16="http://schemas.microsoft.com/office/drawing/2014/main" id="{C93DD756-72DA-4217-88A9-63D17950359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12567" y="3250855"/>
            <a:ext cx="823031" cy="342930"/>
          </a:xfrm>
          <a:prstGeom prst="rect">
            <a:avLst/>
          </a:prstGeom>
        </p:spPr>
      </p:pic>
      <p:pic>
        <p:nvPicPr>
          <p:cNvPr id="20" name="Picture 22" descr="https://azcscxpprodcdn.azureedge.net/-/media/Images/Nordson/adhesive-dispensing-systems/Products/Applicators-Guns/MiniBlueII.jpg?h=200&amp;w=250&amp;la=fr-FR&amp;hash=CB6AA947B7444A47C8D18B783104C5A1">
            <a:extLst>
              <a:ext uri="{FF2B5EF4-FFF2-40B4-BE49-F238E27FC236}">
                <a16:creationId xmlns:a16="http://schemas.microsoft.com/office/drawing/2014/main" id="{8FC877AC-7212-45D5-B853-6EEB0EBAC3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08" t="8415" r="27423" b="9953"/>
          <a:stretch/>
        </p:blipFill>
        <p:spPr bwMode="auto">
          <a:xfrm>
            <a:off x="7223443" y="3584543"/>
            <a:ext cx="1417320" cy="208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Image 27">
            <a:extLst>
              <a:ext uri="{FF2B5EF4-FFF2-40B4-BE49-F238E27FC236}">
                <a16:creationId xmlns:a16="http://schemas.microsoft.com/office/drawing/2014/main" id="{8B45F60F-35D5-4916-AC9B-3D9887FC16B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8393" y="32314"/>
            <a:ext cx="785607" cy="79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88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">
            <a:extLst>
              <a:ext uri="{FF2B5EF4-FFF2-40B4-BE49-F238E27FC236}">
                <a16:creationId xmlns:a16="http://schemas.microsoft.com/office/drawing/2014/main" id="{18810615-CB09-4624-BB44-29963EF48C41}"/>
              </a:ext>
            </a:extLst>
          </p:cNvPr>
          <p:cNvGrpSpPr>
            <a:grpSpLocks/>
          </p:cNvGrpSpPr>
          <p:nvPr/>
        </p:nvGrpSpPr>
        <p:grpSpPr bwMode="auto">
          <a:xfrm>
            <a:off x="654050" y="1779588"/>
            <a:ext cx="7991475" cy="4055155"/>
            <a:chOff x="647700" y="1908175"/>
            <a:chExt cx="7991475" cy="3938588"/>
          </a:xfrm>
        </p:grpSpPr>
        <p:sp>
          <p:nvSpPr>
            <p:cNvPr id="18" name="Rechteck 3">
              <a:extLst>
                <a:ext uri="{FF2B5EF4-FFF2-40B4-BE49-F238E27FC236}">
                  <a16:creationId xmlns:a16="http://schemas.microsoft.com/office/drawing/2014/main" id="{F9ABA048-420E-442E-AD02-583F115EB91D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s-ES" sz="1400" b="1" dirty="0">
                  <a:solidFill>
                    <a:srgbClr val="FFFFFF"/>
                  </a:solidFill>
                  <a:ea typeface="MS PGothic" pitchFamily="34" charset="-128"/>
                </a:rPr>
                <a:t>VALOR Y VENTAJAS</a:t>
              </a:r>
            </a:p>
          </p:txBody>
        </p:sp>
        <p:sp>
          <p:nvSpPr>
            <p:cNvPr id="19" name="Rechteck 4">
              <a:extLst>
                <a:ext uri="{FF2B5EF4-FFF2-40B4-BE49-F238E27FC236}">
                  <a16:creationId xmlns:a16="http://schemas.microsoft.com/office/drawing/2014/main" id="{8B9EC654-D84D-4520-BD14-95292BA95FD6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 eaLnBrk="1" hangingPunct="1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hteck 11">
              <a:extLst>
                <a:ext uri="{FF2B5EF4-FFF2-40B4-BE49-F238E27FC236}">
                  <a16:creationId xmlns:a16="http://schemas.microsoft.com/office/drawing/2014/main" id="{8422D032-1389-4567-9C15-BD33DB6122C0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es-ES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DESCRIPCIÓN</a:t>
              </a:r>
            </a:p>
          </p:txBody>
        </p:sp>
        <p:sp>
          <p:nvSpPr>
            <p:cNvPr id="25" name="Rechteck 12">
              <a:extLst>
                <a:ext uri="{FF2B5EF4-FFF2-40B4-BE49-F238E27FC236}">
                  <a16:creationId xmlns:a16="http://schemas.microsoft.com/office/drawing/2014/main" id="{0E87FA1F-0B1F-4823-A6B3-56BC47247A01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 eaLnBrk="1" hangingPunct="1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221980" cy="923330"/>
          </a:xfrm>
        </p:spPr>
        <p:txBody>
          <a:bodyPr/>
          <a:lstStyle/>
          <a:p>
            <a:r>
              <a:rPr lang="es-ES" dirty="0"/>
              <a:t>Asegure la calidad de su producto y reduzca el TCO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6112" y="1479548"/>
            <a:ext cx="7997825" cy="307975"/>
          </a:xfrm>
        </p:spPr>
        <p:txBody>
          <a:bodyPr/>
          <a:lstStyle/>
          <a:p>
            <a:r>
              <a:rPr lang="it-IT" dirty="0"/>
              <a:t>Pistola de pegamento Mini-Blue® Pack</a:t>
            </a:r>
            <a:endParaRPr lang="es-ES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31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</a:t>
            </a:r>
            <a:r>
              <a:rPr lang="fr-FR" sz="800" kern="0" dirty="0" err="1"/>
              <a:t>Sostenibilidad</a:t>
            </a:r>
            <a:r>
              <a:rPr lang="es-ES" sz="800" dirty="0">
                <a:solidFill>
                  <a:srgbClr val="000000"/>
                </a:solidFill>
              </a:rPr>
              <a:t>, Optimización de costos, </a:t>
            </a:r>
            <a:r>
              <a:rPr lang="de-CH" altLang="fr-FR" sz="800" dirty="0" err="1">
                <a:solidFill>
                  <a:srgbClr val="000000"/>
                </a:solidFill>
              </a:rPr>
              <a:t>Seguridad</a:t>
            </a:r>
            <a:r>
              <a:rPr lang="de-CH" altLang="fr-FR" sz="800" dirty="0">
                <a:solidFill>
                  <a:srgbClr val="000000"/>
                </a:solidFill>
              </a:rPr>
              <a:t> y </a:t>
            </a:r>
            <a:r>
              <a:rPr lang="de-CH" altLang="fr-FR" sz="800" dirty="0" err="1">
                <a:solidFill>
                  <a:srgbClr val="000000"/>
                </a:solidFill>
              </a:rPr>
              <a:t>ergonomía</a:t>
            </a:r>
            <a:r>
              <a:rPr lang="de-CH" altLang="fr-FR" sz="800" dirty="0">
                <a:solidFill>
                  <a:srgbClr val="000000"/>
                </a:solidFill>
              </a:rPr>
              <a:t>, </a:t>
            </a:r>
            <a:r>
              <a:rPr lang="en-US" sz="800" kern="0" dirty="0">
                <a:solidFill>
                  <a:srgbClr val="000000"/>
                </a:solidFill>
              </a:rPr>
              <a:t>C</a:t>
            </a:r>
            <a:r>
              <a:rPr lang="en-GB" altLang="fr-FR" sz="800" dirty="0" err="1">
                <a:solidFill>
                  <a:srgbClr val="000000"/>
                </a:solidFill>
              </a:rPr>
              <a:t>alidad</a:t>
            </a:r>
            <a:r>
              <a:rPr lang="en-GB" altLang="fr-FR" sz="800" dirty="0">
                <a:solidFill>
                  <a:srgbClr val="000000"/>
                </a:solidFill>
              </a:rPr>
              <a:t> del </a:t>
            </a:r>
            <a:r>
              <a:rPr lang="en-GB" altLang="fr-FR" sz="800" dirty="0" err="1">
                <a:solidFill>
                  <a:srgbClr val="000000"/>
                </a:solidFill>
              </a:rPr>
              <a:t>producto</a:t>
            </a:r>
            <a:r>
              <a:rPr lang="es-ES" sz="800" dirty="0">
                <a:solidFill>
                  <a:srgbClr val="000000"/>
                </a:solidFill>
              </a:rPr>
              <a:t> 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Equipo: </a:t>
            </a:r>
            <a:r>
              <a:rPr lang="es-ES" sz="800" kern="0" dirty="0">
                <a:solidFill>
                  <a:srgbClr val="000000"/>
                </a:solidFill>
              </a:rPr>
              <a:t>Todas las máquinas de embalaje están equipadas con pistolas de pegamento </a:t>
            </a:r>
            <a:r>
              <a:rPr lang="es-ES" sz="800" kern="0" dirty="0" err="1">
                <a:solidFill>
                  <a:srgbClr val="000000"/>
                </a:solidFill>
              </a:rPr>
              <a:t>Classic</a:t>
            </a:r>
            <a:r>
              <a:rPr lang="es-ES" sz="800" kern="0" dirty="0">
                <a:solidFill>
                  <a:srgbClr val="000000"/>
                </a:solidFill>
              </a:rPr>
              <a:t> ™ y Solid-Blue®</a:t>
            </a: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de catálogo: CLC-023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5605" y="2196280"/>
            <a:ext cx="3866263" cy="2656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Mayor durabilidad (2 o 3 veces mayor que los otros modelos neumáticos).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Pistola más precisa que las pistolas clásicas, lo que significa una reducción del 40% en el consumo de cola.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Reducción del 16% en el consumo de energía.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Reducción del encordado de adhesivo.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Pistola equipada con una carcasa aislante.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Reducción del riesgo de quemaduras (80 ° maxi) y pérdidas por radiación.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Se puede utilizar con todos los tipos de pegamento termofusible.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Conexión en la tubería de corriente.</a:t>
            </a:r>
            <a:endParaRPr kumimoji="0" lang="es-ES" sz="11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6150" y="2197464"/>
            <a:ext cx="3910143" cy="625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100" dirty="0">
                <a:solidFill>
                  <a:srgbClr val="000000"/>
                </a:solidFill>
              </a:rPr>
              <a:t>Pistola dispensadora compacta de termofusible</a:t>
            </a:r>
          </a:p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100" dirty="0">
                <a:solidFill>
                  <a:srgbClr val="000000"/>
                </a:solidFill>
              </a:rPr>
              <a:t>Las pistolas </a:t>
            </a:r>
            <a:r>
              <a:rPr lang="es-ES" sz="1100" dirty="0" err="1">
                <a:solidFill>
                  <a:srgbClr val="000000"/>
                </a:solidFill>
              </a:rPr>
              <a:t>Mini-blue</a:t>
            </a:r>
            <a:r>
              <a:rPr lang="es-ES" sz="1100" dirty="0">
                <a:solidFill>
                  <a:srgbClr val="000000"/>
                </a:solidFill>
              </a:rPr>
              <a:t>® utilizan las últimas tecnologías neumáticas aplicadas a las pistolas de pegamento</a:t>
            </a:r>
          </a:p>
        </p:txBody>
      </p:sp>
      <p:pic>
        <p:nvPicPr>
          <p:cNvPr id="21" name="Picture 26">
            <a:extLst>
              <a:ext uri="{FF2B5EF4-FFF2-40B4-BE49-F238E27FC236}">
                <a16:creationId xmlns:a16="http://schemas.microsoft.com/office/drawing/2014/main" id="{336F9255-9490-4552-8BE9-A951C368C4E1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453" y="3962311"/>
            <a:ext cx="1769427" cy="15667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22" name="Image 18">
            <a:extLst>
              <a:ext uri="{FF2B5EF4-FFF2-40B4-BE49-F238E27FC236}">
                <a16:creationId xmlns:a16="http://schemas.microsoft.com/office/drawing/2014/main" id="{8AD05AF8-498D-4D0F-98B1-F5077D62E6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95254" y="3273745"/>
            <a:ext cx="891617" cy="358171"/>
          </a:xfrm>
          <a:prstGeom prst="rect">
            <a:avLst/>
          </a:prstGeom>
        </p:spPr>
      </p:pic>
      <p:pic>
        <p:nvPicPr>
          <p:cNvPr id="23" name="Image 25">
            <a:extLst>
              <a:ext uri="{FF2B5EF4-FFF2-40B4-BE49-F238E27FC236}">
                <a16:creationId xmlns:a16="http://schemas.microsoft.com/office/drawing/2014/main" id="{87D81EFB-9C66-42E4-894A-82770853233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12567" y="3250855"/>
            <a:ext cx="823031" cy="342930"/>
          </a:xfrm>
          <a:prstGeom prst="rect">
            <a:avLst/>
          </a:prstGeom>
        </p:spPr>
      </p:pic>
      <p:pic>
        <p:nvPicPr>
          <p:cNvPr id="24" name="Picture 22" descr="https://azcscxpprodcdn.azureedge.net/-/media/Images/Nordson/adhesive-dispensing-systems/Products/Applicators-Guns/MiniBlueII.jpg?h=200&amp;w=250&amp;la=fr-FR&amp;hash=CB6AA947B7444A47C8D18B783104C5A1">
            <a:extLst>
              <a:ext uri="{FF2B5EF4-FFF2-40B4-BE49-F238E27FC236}">
                <a16:creationId xmlns:a16="http://schemas.microsoft.com/office/drawing/2014/main" id="{F58A761A-0DF4-4780-896D-1A72105572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08" t="8415" r="27423" b="9953"/>
          <a:stretch/>
        </p:blipFill>
        <p:spPr bwMode="auto">
          <a:xfrm>
            <a:off x="7223443" y="3584543"/>
            <a:ext cx="1417320" cy="208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Image 27">
            <a:extLst>
              <a:ext uri="{FF2B5EF4-FFF2-40B4-BE49-F238E27FC236}">
                <a16:creationId xmlns:a16="http://schemas.microsoft.com/office/drawing/2014/main" id="{B03CDB63-0F4B-424A-9DAE-423377A3D6D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7009" y="829854"/>
            <a:ext cx="785607" cy="79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559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">
            <a:extLst>
              <a:ext uri="{FF2B5EF4-FFF2-40B4-BE49-F238E27FC236}">
                <a16:creationId xmlns:a16="http://schemas.microsoft.com/office/drawing/2014/main" id="{2276A5AF-C747-4EC3-B364-999FA2E91008}"/>
              </a:ext>
            </a:extLst>
          </p:cNvPr>
          <p:cNvGrpSpPr>
            <a:grpSpLocks/>
          </p:cNvGrpSpPr>
          <p:nvPr/>
        </p:nvGrpSpPr>
        <p:grpSpPr bwMode="auto">
          <a:xfrm>
            <a:off x="654050" y="1779588"/>
            <a:ext cx="7991475" cy="4055155"/>
            <a:chOff x="647700" y="1908175"/>
            <a:chExt cx="7991475" cy="3938588"/>
          </a:xfrm>
        </p:grpSpPr>
        <p:sp>
          <p:nvSpPr>
            <p:cNvPr id="18" name="Rechteck 3">
              <a:extLst>
                <a:ext uri="{FF2B5EF4-FFF2-40B4-BE49-F238E27FC236}">
                  <a16:creationId xmlns:a16="http://schemas.microsoft.com/office/drawing/2014/main" id="{EE63E47C-A43B-46E1-B2FA-C794E77D3811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pt-BR" sz="1400" b="1" dirty="0">
                  <a:solidFill>
                    <a:srgbClr val="FFFFFF"/>
                  </a:solidFill>
                  <a:ea typeface="MS PGothic" pitchFamily="34" charset="-128"/>
                </a:rPr>
                <a:t>VALOR E VANTAGENS</a:t>
              </a:r>
            </a:p>
          </p:txBody>
        </p:sp>
        <p:sp>
          <p:nvSpPr>
            <p:cNvPr id="19" name="Rechteck 4">
              <a:extLst>
                <a:ext uri="{FF2B5EF4-FFF2-40B4-BE49-F238E27FC236}">
                  <a16:creationId xmlns:a16="http://schemas.microsoft.com/office/drawing/2014/main" id="{E7FDF70D-BF3E-4978-BC3C-012188DDB340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 eaLnBrk="1" hangingPunct="1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hteck 11">
              <a:extLst>
                <a:ext uri="{FF2B5EF4-FFF2-40B4-BE49-F238E27FC236}">
                  <a16:creationId xmlns:a16="http://schemas.microsoft.com/office/drawing/2014/main" id="{D09741C4-BAD7-43A5-821C-E0662ECD5612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pt-BR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DESCRIÇÃO</a:t>
              </a:r>
            </a:p>
          </p:txBody>
        </p:sp>
        <p:sp>
          <p:nvSpPr>
            <p:cNvPr id="25" name="Rechteck 12">
              <a:extLst>
                <a:ext uri="{FF2B5EF4-FFF2-40B4-BE49-F238E27FC236}">
                  <a16:creationId xmlns:a16="http://schemas.microsoft.com/office/drawing/2014/main" id="{3F432223-CD75-4CE3-9E88-C5973A30107A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 eaLnBrk="1" hangingPunct="1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19110" cy="923330"/>
          </a:xfrm>
        </p:spPr>
        <p:txBody>
          <a:bodyPr/>
          <a:lstStyle/>
          <a:p>
            <a:r>
              <a:rPr lang="pt-BR" dirty="0"/>
              <a:t>Proteja a qualidade do seu produto e reduza o TCO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it-IT" dirty="0"/>
              <a:t>Pistola de cola Mini-Blue® Pack</a:t>
            </a:r>
            <a:endParaRPr lang="pt-B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31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</a:t>
            </a:r>
            <a:r>
              <a:rPr lang="pt-BR" sz="800" kern="0" dirty="0"/>
              <a:t>Sustentabilidade</a:t>
            </a:r>
            <a:r>
              <a:rPr lang="pt-BR" sz="800" dirty="0">
                <a:solidFill>
                  <a:srgbClr val="000000"/>
                </a:solidFill>
              </a:rPr>
              <a:t>, O</a:t>
            </a:r>
            <a:r>
              <a:rPr lang="en-US" sz="800" dirty="0" err="1">
                <a:solidFill>
                  <a:srgbClr val="000000"/>
                </a:solidFill>
              </a:rPr>
              <a:t>timização</a:t>
            </a:r>
            <a:r>
              <a:rPr lang="en-US" sz="800" dirty="0">
                <a:solidFill>
                  <a:srgbClr val="000000"/>
                </a:solidFill>
              </a:rPr>
              <a:t> de custos, </a:t>
            </a:r>
            <a:r>
              <a:rPr lang="pt-BR" sz="800" dirty="0">
                <a:solidFill>
                  <a:srgbClr val="000000"/>
                </a:solidFill>
              </a:rPr>
              <a:t>Segurança e Ergonomia, </a:t>
            </a:r>
            <a:r>
              <a:rPr lang="en-GB" altLang="fr-FR" sz="800" dirty="0" err="1">
                <a:solidFill>
                  <a:srgbClr val="000000"/>
                </a:solidFill>
              </a:rPr>
              <a:t>Qualidade</a:t>
            </a:r>
            <a:r>
              <a:rPr lang="en-GB" altLang="fr-FR" sz="800" dirty="0">
                <a:solidFill>
                  <a:srgbClr val="000000"/>
                </a:solidFill>
              </a:rPr>
              <a:t> do </a:t>
            </a:r>
            <a:r>
              <a:rPr lang="en-GB" altLang="fr-FR" sz="800" dirty="0" err="1">
                <a:solidFill>
                  <a:srgbClr val="000000"/>
                </a:solidFill>
              </a:rPr>
              <a:t>produto</a:t>
            </a:r>
            <a:endParaRPr kumimoji="0" lang="pt-B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>
              <a:defRPr/>
            </a:pP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</a:t>
            </a:r>
            <a:r>
              <a:rPr lang="pt-BR" sz="800" kern="0" dirty="0">
                <a:solidFill>
                  <a:srgbClr val="000000"/>
                </a:solidFill>
              </a:rPr>
              <a:t>Todas as máquinas de embalagem equipadas com pistolas de cola Classic ™ e Solid-Blue®</a:t>
            </a:r>
            <a:endParaRPr kumimoji="0" lang="pt-B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>
              <a:defRPr/>
            </a:pPr>
            <a:r>
              <a:rPr lang="en-US" sz="800" kern="0" noProof="1">
                <a:solidFill>
                  <a:srgbClr val="000000"/>
                </a:solidFill>
                <a:latin typeface="Arial"/>
              </a:rPr>
              <a:t>Catálogo código </a:t>
            </a: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CLC-023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81995"/>
            <a:ext cx="3920515" cy="2487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Maior durabilidade (2 ou 3 vezes maior que os outros modelos pneumáticos).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Pistola mais precisa que as pistolas clássicas, o que significa uma redução de 40% no consumo de cola.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Redução de 16% no consumo de energia.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Amarração adesiva reduzida.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Pistola equipada com uma cápsula isolante.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Redução dos riscos de queima (80 ° maxi) e perda por radiação.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Pode ser usado com todos os tipos de cola termofusível.</a:t>
            </a: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Conexão no tubo atual.</a:t>
            </a:r>
            <a:endParaRPr lang="pt-BR" sz="1100" spc="-4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625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Pistola distribuidora de hot melt compacta</a:t>
            </a:r>
          </a:p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As pistolas Mini-blue® utilizam as mais recentes tecnologias pneumáticas aplicadas às pistolas de cola.</a:t>
            </a:r>
          </a:p>
        </p:txBody>
      </p:sp>
      <p:pic>
        <p:nvPicPr>
          <p:cNvPr id="21" name="Picture 26">
            <a:extLst>
              <a:ext uri="{FF2B5EF4-FFF2-40B4-BE49-F238E27FC236}">
                <a16:creationId xmlns:a16="http://schemas.microsoft.com/office/drawing/2014/main" id="{51E6C7B7-3C9E-4EF2-80FC-B9D608517768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453" y="3962311"/>
            <a:ext cx="1769427" cy="15667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22" name="Image 18">
            <a:extLst>
              <a:ext uri="{FF2B5EF4-FFF2-40B4-BE49-F238E27FC236}">
                <a16:creationId xmlns:a16="http://schemas.microsoft.com/office/drawing/2014/main" id="{13FBCCD0-452C-401C-99B9-B573B451D9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95254" y="3273745"/>
            <a:ext cx="891617" cy="358171"/>
          </a:xfrm>
          <a:prstGeom prst="rect">
            <a:avLst/>
          </a:prstGeom>
        </p:spPr>
      </p:pic>
      <p:pic>
        <p:nvPicPr>
          <p:cNvPr id="23" name="Image 25">
            <a:extLst>
              <a:ext uri="{FF2B5EF4-FFF2-40B4-BE49-F238E27FC236}">
                <a16:creationId xmlns:a16="http://schemas.microsoft.com/office/drawing/2014/main" id="{220F3558-5011-42F3-8B0C-C60F70B0D0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12567" y="3250855"/>
            <a:ext cx="823031" cy="342930"/>
          </a:xfrm>
          <a:prstGeom prst="rect">
            <a:avLst/>
          </a:prstGeom>
        </p:spPr>
      </p:pic>
      <p:pic>
        <p:nvPicPr>
          <p:cNvPr id="24" name="Picture 22" descr="https://azcscxpprodcdn.azureedge.net/-/media/Images/Nordson/adhesive-dispensing-systems/Products/Applicators-Guns/MiniBlueII.jpg?h=200&amp;w=250&amp;la=fr-FR&amp;hash=CB6AA947B7444A47C8D18B783104C5A1">
            <a:extLst>
              <a:ext uri="{FF2B5EF4-FFF2-40B4-BE49-F238E27FC236}">
                <a16:creationId xmlns:a16="http://schemas.microsoft.com/office/drawing/2014/main" id="{D5C6619C-1067-4AFB-9726-F86A5C4C62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08" t="8415" r="27423" b="9953"/>
          <a:stretch/>
        </p:blipFill>
        <p:spPr bwMode="auto">
          <a:xfrm>
            <a:off x="7223443" y="3584543"/>
            <a:ext cx="1417320" cy="208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Image 27">
            <a:extLst>
              <a:ext uri="{FF2B5EF4-FFF2-40B4-BE49-F238E27FC236}">
                <a16:creationId xmlns:a16="http://schemas.microsoft.com/office/drawing/2014/main" id="{E8B21D77-0430-493D-8404-BB328065D68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7009" y="829854"/>
            <a:ext cx="785607" cy="79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741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3845" y="1727803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NUTZEN UND VORTEILE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3845" y="2104040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45945" y="1727802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BESCHREIBUNG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45945" y="209541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de-DE" dirty="0"/>
              <a:t>Sichern Sie Ihre Produktqualität und reduzieren Sie die Gesamtbetriebskosten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2257" y="1419826"/>
            <a:ext cx="7997825" cy="307975"/>
          </a:xfrm>
        </p:spPr>
        <p:txBody>
          <a:bodyPr/>
          <a:lstStyle/>
          <a:p>
            <a:r>
              <a:rPr lang="de-DE" dirty="0"/>
              <a:t>Mini-Blue® Pack Klebepistole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847290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Nutzen: </a:t>
            </a:r>
            <a:r>
              <a:rPr lang="en-US" sz="800" kern="0" dirty="0" err="1"/>
              <a:t>Nachhaltigkeit</a:t>
            </a:r>
            <a:r>
              <a:rPr lang="en-US" sz="800" dirty="0">
                <a:solidFill>
                  <a:srgbClr val="000000"/>
                </a:solidFill>
              </a:rPr>
              <a:t>, </a:t>
            </a:r>
            <a:r>
              <a:rPr lang="en-US" sz="800" dirty="0" err="1">
                <a:solidFill>
                  <a:srgbClr val="000000"/>
                </a:solidFill>
              </a:rPr>
              <a:t>Kostenoptimierung</a:t>
            </a:r>
            <a:r>
              <a:rPr lang="en-US" sz="800" dirty="0">
                <a:solidFill>
                  <a:srgbClr val="000000"/>
                </a:solidFill>
              </a:rPr>
              <a:t>, </a:t>
            </a:r>
            <a:r>
              <a:rPr lang="de-DE" sz="800" dirty="0">
                <a:solidFill>
                  <a:srgbClr val="000000"/>
                </a:solidFill>
              </a:rPr>
              <a:t>Sicherheit und Ergonomie, </a:t>
            </a:r>
            <a:r>
              <a:rPr lang="en-GB" altLang="fr-FR" sz="800" dirty="0" err="1">
                <a:solidFill>
                  <a:srgbClr val="000000"/>
                </a:solidFill>
              </a:rPr>
              <a:t>Produktqualität</a:t>
            </a:r>
            <a:endParaRPr lang="de-DE" sz="8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Ausstattung: Alle Verpackungsmaschinen mit Classic™ und Solid-Blue® Klebepistolen</a:t>
            </a:r>
          </a:p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Katalog-Code: CLC-023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3004" y="2104039"/>
            <a:ext cx="3866263" cy="2487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Längere Haltbarkeit (2- oder 3-mal höher als bei den anderen pneumatischen Modellen).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Pistole präziser als die klassischen Pistolen, was eine Reduzierung des Leimverbrauchs um 40% bedeutet.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Reduzierung des Stromverbrauchs um 16%.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Reduzierte Klebefäden.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Pistole mit isolierender Hülle ausgestattet.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Reduzierung der Verbrennungsgefahr (80° maxi) und des Verlustes durch Strahlung.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Verwendbar mit allen Heißklebertypen.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Anschluss am Stromrohr.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45945" y="2116741"/>
            <a:ext cx="3910143" cy="795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Kompakte Heißleim-Dosierpistole</a:t>
            </a:r>
          </a:p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Die Mini-</a:t>
            </a:r>
            <a:r>
              <a:rPr lang="de-DE" sz="1100" dirty="0" err="1">
                <a:solidFill>
                  <a:srgbClr val="000000"/>
                </a:solidFill>
              </a:rPr>
              <a:t>blue</a:t>
            </a:r>
            <a:r>
              <a:rPr lang="de-DE" sz="1100" dirty="0">
                <a:solidFill>
                  <a:srgbClr val="000000"/>
                </a:solidFill>
              </a:rPr>
              <a:t>®-Pistolen verwenden die neuesten pneumatischen Technologien, die auf Klebepistolen angewendet werden.</a:t>
            </a:r>
            <a:endParaRPr lang="es-ES" sz="1100" dirty="0">
              <a:solidFill>
                <a:srgbClr val="000000"/>
              </a:solidFill>
            </a:endParaRPr>
          </a:p>
        </p:txBody>
      </p:sp>
      <p:pic>
        <p:nvPicPr>
          <p:cNvPr id="16" name="Picture 26">
            <a:extLst>
              <a:ext uri="{FF2B5EF4-FFF2-40B4-BE49-F238E27FC236}">
                <a16:creationId xmlns:a16="http://schemas.microsoft.com/office/drawing/2014/main" id="{073CF917-282B-42F9-9E7D-1BBD311825B2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453" y="3962311"/>
            <a:ext cx="1769427" cy="15667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7" name="Image 18">
            <a:extLst>
              <a:ext uri="{FF2B5EF4-FFF2-40B4-BE49-F238E27FC236}">
                <a16:creationId xmlns:a16="http://schemas.microsoft.com/office/drawing/2014/main" id="{A8B56F9B-B3B9-416A-B4D0-E7A4B37043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95254" y="3273745"/>
            <a:ext cx="891617" cy="358171"/>
          </a:xfrm>
          <a:prstGeom prst="rect">
            <a:avLst/>
          </a:prstGeom>
        </p:spPr>
      </p:pic>
      <p:pic>
        <p:nvPicPr>
          <p:cNvPr id="18" name="Image 25">
            <a:extLst>
              <a:ext uri="{FF2B5EF4-FFF2-40B4-BE49-F238E27FC236}">
                <a16:creationId xmlns:a16="http://schemas.microsoft.com/office/drawing/2014/main" id="{13FEEB41-DB42-45DC-88A6-C55C808F31B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12567" y="3250855"/>
            <a:ext cx="823031" cy="342930"/>
          </a:xfrm>
          <a:prstGeom prst="rect">
            <a:avLst/>
          </a:prstGeom>
        </p:spPr>
      </p:pic>
      <p:pic>
        <p:nvPicPr>
          <p:cNvPr id="19" name="Picture 22" descr="https://azcscxpprodcdn.azureedge.net/-/media/Images/Nordson/adhesive-dispensing-systems/Products/Applicators-Guns/MiniBlueII.jpg?h=200&amp;w=250&amp;la=fr-FR&amp;hash=CB6AA947B7444A47C8D18B783104C5A1">
            <a:extLst>
              <a:ext uri="{FF2B5EF4-FFF2-40B4-BE49-F238E27FC236}">
                <a16:creationId xmlns:a16="http://schemas.microsoft.com/office/drawing/2014/main" id="{ED0E35BA-B282-4268-92EE-506211C9F7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08" t="8415" r="27423" b="9953"/>
          <a:stretch/>
        </p:blipFill>
        <p:spPr bwMode="auto">
          <a:xfrm>
            <a:off x="7223443" y="3584543"/>
            <a:ext cx="1417320" cy="208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Image 27">
            <a:extLst>
              <a:ext uri="{FF2B5EF4-FFF2-40B4-BE49-F238E27FC236}">
                <a16:creationId xmlns:a16="http://schemas.microsoft.com/office/drawing/2014/main" id="{92F2E361-1807-4CB1-9F09-56EA0918776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8393" y="6419"/>
            <a:ext cx="785607" cy="79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506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zh-CN" altLang="fr-FR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FZZhunYuan-M02S" pitchFamily="34" charset="-128"/>
                <a:cs typeface="+mn-cs"/>
              </a:rPr>
              <a:t>价值和益处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FZZhunYuan-M02S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zh-CN" altLang="fr-FR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FZZhunYuan-M02S"/>
                <a:cs typeface="Arial" charset="0"/>
              </a:rPr>
              <a:t>描述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4634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zh-CN" altLang="fr-FR" dirty="0"/>
              <a:t>确保您的产品质量并降低 </a:t>
            </a:r>
            <a:r>
              <a:rPr lang="fr-FR" altLang="zh-CN" dirty="0"/>
              <a:t>TCO</a:t>
            </a:r>
            <a:endParaRPr lang="zh-CN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fr-FR" altLang="zh-CN" dirty="0"/>
              <a:t>Mini-Blue® Pack </a:t>
            </a:r>
            <a:r>
              <a:rPr lang="zh-CN" altLang="fr-FR" dirty="0"/>
              <a:t>胶枪</a:t>
            </a:r>
            <a:endParaRPr lang="zh-CN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价值：</a:t>
            </a:r>
            <a:r>
              <a:rPr lang="ja-JP" altLang="fr-FR" sz="800" kern="0" dirty="0">
                <a:latin typeface="FZZhunYuan-M02S" panose="03000509000000000000" pitchFamily="65" charset="-122"/>
                <a:ea typeface="FZZhunYuan-M02S" panose="03000509000000000000" pitchFamily="65" charset="-122"/>
                <a:cs typeface="SimSun"/>
              </a:rPr>
              <a:t>可持续发展</a:t>
            </a:r>
            <a:r>
              <a:rPr lang="en-US" sz="800" dirty="0">
                <a:solidFill>
                  <a:srgbClr val="000000"/>
                </a:solidFill>
                <a:latin typeface="方正准圆简体"/>
                <a:cs typeface="方正准圆简体"/>
              </a:rPr>
              <a:t>，</a:t>
            </a:r>
            <a:r>
              <a:rPr lang="ja-JP" altLang="fr-FR" sz="800" dirty="0">
                <a:solidFill>
                  <a:srgbClr val="000000"/>
                </a:solidFill>
                <a:latin typeface="方正准圆简体"/>
                <a:cs typeface="方正准圆简体"/>
              </a:rPr>
              <a:t>成本优化</a:t>
            </a:r>
            <a:r>
              <a:rPr lang="en-US" sz="800" dirty="0">
                <a:solidFill>
                  <a:srgbClr val="000000"/>
                </a:solidFill>
                <a:latin typeface="方正准圆简体"/>
                <a:cs typeface="方正准圆简体"/>
              </a:rPr>
              <a:t>, </a:t>
            </a:r>
            <a:r>
              <a:rPr lang="zh-CN" altLang="fr-FR" sz="80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改善安全和人体工学性</a:t>
            </a:r>
            <a:r>
              <a:rPr lang="fr-FR" altLang="zh-CN" sz="80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, </a:t>
            </a:r>
            <a:r>
              <a:rPr lang="en-GB" altLang="fr-FR" sz="800" dirty="0" err="1">
                <a:solidFill>
                  <a:srgbClr val="000000"/>
                </a:solidFill>
                <a:latin typeface="方正准圆简体"/>
                <a:cs typeface="方正准圆简体"/>
              </a:rPr>
              <a:t>产品品质</a:t>
            </a:r>
            <a:endParaRPr lang="en-US" sz="800" dirty="0">
              <a:solidFill>
                <a:srgbClr val="000000"/>
              </a:solidFill>
              <a:latin typeface="方正准圆简体"/>
              <a:cs typeface="方正准圆简体"/>
            </a:endParaRPr>
          </a:p>
          <a:p>
            <a:pPr lvl="0"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设备：</a:t>
            </a:r>
            <a:r>
              <a:rPr lang="en-GB" altLang="fr-FR" sz="800" dirty="0">
                <a:solidFill>
                  <a:srgbClr val="000000"/>
                </a:solidFill>
              </a:rPr>
              <a:t> </a:t>
            </a:r>
            <a:r>
              <a:rPr lang="ja-JP" altLang="fr-FR" sz="800" dirty="0">
                <a:solidFill>
                  <a:srgbClr val="000000"/>
                </a:solidFill>
              </a:rPr>
              <a:t>所有配备 </a:t>
            </a:r>
            <a:r>
              <a:rPr lang="en-GB" altLang="fr-FR" sz="800" dirty="0">
                <a:solidFill>
                  <a:srgbClr val="000000"/>
                </a:solidFill>
              </a:rPr>
              <a:t>Classic™ </a:t>
            </a:r>
            <a:r>
              <a:rPr lang="ja-JP" altLang="fr-FR" sz="800" dirty="0">
                <a:solidFill>
                  <a:srgbClr val="000000"/>
                </a:solidFill>
              </a:rPr>
              <a:t>和 </a:t>
            </a:r>
            <a:r>
              <a:rPr lang="en-GB" altLang="fr-FR" sz="800" dirty="0">
                <a:solidFill>
                  <a:srgbClr val="000000"/>
                </a:solidFill>
              </a:rPr>
              <a:t>Solid-Blue® </a:t>
            </a:r>
            <a:r>
              <a:rPr lang="ja-JP" altLang="fr-FR" sz="800" dirty="0">
                <a:solidFill>
                  <a:srgbClr val="000000"/>
                </a:solidFill>
              </a:rPr>
              <a:t>胶枪的包装机</a:t>
            </a:r>
            <a:endParaRPr kumimoji="0" lang="fr-FR" altLang="zh-CN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FZZhunYuan-M02S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产品目录代码：</a:t>
            </a:r>
            <a:r>
              <a:rPr kumimoji="0" lang="fr-FR" altLang="zh-CN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FZZhunYuan-M02S"/>
                <a:cs typeface="+mn-cs"/>
              </a:rPr>
              <a:t>CLC-023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FZZhunYuan-M02S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924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Compact hot melt dispensing gun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The Mini-blue® guns uses the latest pneumatic technologies applied to glue guns.</a:t>
            </a: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endParaRPr lang="en-US" altLang="x-none" sz="1100" dirty="0">
              <a:solidFill>
                <a:srgbClr val="000000"/>
              </a:solidFill>
            </a:endParaRPr>
          </a:p>
        </p:txBody>
      </p:sp>
      <p:pic>
        <p:nvPicPr>
          <p:cNvPr id="16" name="Picture 26">
            <a:extLst>
              <a:ext uri="{FF2B5EF4-FFF2-40B4-BE49-F238E27FC236}">
                <a16:creationId xmlns:a16="http://schemas.microsoft.com/office/drawing/2014/main" id="{5BCA4C31-0445-4B7B-B4F8-58E2D29F4020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453" y="3962311"/>
            <a:ext cx="1769427" cy="15667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7" name="Image 18">
            <a:extLst>
              <a:ext uri="{FF2B5EF4-FFF2-40B4-BE49-F238E27FC236}">
                <a16:creationId xmlns:a16="http://schemas.microsoft.com/office/drawing/2014/main" id="{243CD6AF-A0AF-4E98-8444-690C120B10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95254" y="3273745"/>
            <a:ext cx="891617" cy="358171"/>
          </a:xfrm>
          <a:prstGeom prst="rect">
            <a:avLst/>
          </a:prstGeom>
        </p:spPr>
      </p:pic>
      <p:pic>
        <p:nvPicPr>
          <p:cNvPr id="18" name="Image 25">
            <a:extLst>
              <a:ext uri="{FF2B5EF4-FFF2-40B4-BE49-F238E27FC236}">
                <a16:creationId xmlns:a16="http://schemas.microsoft.com/office/drawing/2014/main" id="{41DE1EBD-01BD-4923-8CB9-FB5E1DDEF14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12567" y="3250855"/>
            <a:ext cx="823031" cy="342930"/>
          </a:xfrm>
          <a:prstGeom prst="rect">
            <a:avLst/>
          </a:prstGeom>
        </p:spPr>
      </p:pic>
      <p:pic>
        <p:nvPicPr>
          <p:cNvPr id="19" name="Picture 22" descr="https://azcscxpprodcdn.azureedge.net/-/media/Images/Nordson/adhesive-dispensing-systems/Products/Applicators-Guns/MiniBlueII.jpg?h=200&amp;w=250&amp;la=fr-FR&amp;hash=CB6AA947B7444A47C8D18B783104C5A1">
            <a:extLst>
              <a:ext uri="{FF2B5EF4-FFF2-40B4-BE49-F238E27FC236}">
                <a16:creationId xmlns:a16="http://schemas.microsoft.com/office/drawing/2014/main" id="{E0195E98-D2DE-43F6-B51A-787A5E6928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08" t="8415" r="27423" b="9953"/>
          <a:stretch/>
        </p:blipFill>
        <p:spPr bwMode="auto">
          <a:xfrm>
            <a:off x="7223443" y="3584543"/>
            <a:ext cx="1417320" cy="208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79CA5F4E-3166-44C5-8B67-B6D63DA7AF94}"/>
              </a:ext>
            </a:extLst>
          </p:cNvPr>
          <p:cNvSpPr/>
          <p:nvPr/>
        </p:nvSpPr>
        <p:spPr>
          <a:xfrm>
            <a:off x="648493" y="2159045"/>
            <a:ext cx="3890963" cy="2973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Longer durability (2 or 3 times higher than the other pneumatic models).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Gun more precise than the classical guns, which means a reduction of 40% in glue consumption.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Reduction of 16% in the power consumption.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Reduced adhesive stringing.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Gun equipped with an insulating shell.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Reduction in burning risks (80° maxi) and loss through radiation.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Useable with all hot-melt glue types.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Connection on the current pipe.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25" name="Image 27">
            <a:extLst>
              <a:ext uri="{FF2B5EF4-FFF2-40B4-BE49-F238E27FC236}">
                <a16:creationId xmlns:a16="http://schemas.microsoft.com/office/drawing/2014/main" id="{CF9BAD3D-5E46-49A8-B4A6-8BBB9B48A96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3861" y="46552"/>
            <a:ext cx="785607" cy="79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2919</TotalTime>
  <Words>912</Words>
  <Application>Microsoft Office PowerPoint</Application>
  <PresentationFormat>On-screen Show (4:3)</PresentationFormat>
  <Paragraphs>102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MS PGothic</vt:lpstr>
      <vt:lpstr>宋体</vt:lpstr>
      <vt:lpstr>宋体</vt:lpstr>
      <vt:lpstr>Arial</vt:lpstr>
      <vt:lpstr>FZZhunYuan-M02S</vt:lpstr>
      <vt:lpstr>Wingdings</vt:lpstr>
      <vt:lpstr>方正准圆简体</vt:lpstr>
      <vt:lpstr>1_NewSidel_Template_4x3_with add layouts</vt:lpstr>
      <vt:lpstr>think-cell Folie</vt:lpstr>
      <vt:lpstr>Secure your product quality and reduce TCO</vt:lpstr>
      <vt:lpstr>Sécurisez la qualité de vos produits et réduisez le TCO</vt:lpstr>
      <vt:lpstr>Asegure la calidad de su producto y reduzca el TCO</vt:lpstr>
      <vt:lpstr>Proteja a qualidade do seu produto e reduza o TCO</vt:lpstr>
      <vt:lpstr>Sichern Sie Ihre Produktqualität und reduzieren Sie die Gesamtbetriebskosten</vt:lpstr>
      <vt:lpstr>确保您的产品质量并降低 TCO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293</cp:revision>
  <dcterms:created xsi:type="dcterms:W3CDTF">2019-02-20T10:39:16Z</dcterms:created>
  <dcterms:modified xsi:type="dcterms:W3CDTF">2021-06-09T13:09:15Z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2021-06-09T13:09:14Z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