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511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64B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09/06/2021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27316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7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3103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kt 84" hidden="1">
            <a:extLst>
              <a:ext uri="{FF2B5EF4-FFF2-40B4-BE49-F238E27FC236}">
                <a16:creationId xmlns:a16="http://schemas.microsoft.com/office/drawing/2014/main" id="{53237C02-D8E7-4C9D-A9AB-C935D3E694FD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0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026" name="Objekt 84" hidden="1">
                        <a:extLst>
                          <a:ext uri="{FF2B5EF4-FFF2-40B4-BE49-F238E27FC236}">
                            <a16:creationId xmlns:a16="http://schemas.microsoft.com/office/drawing/2014/main" id="{53237C02-D8E7-4C9D-A9AB-C935D3E694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A2235726-AE76-45F4-BE46-9738A32743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1028" name="Textplatzhalter 2">
            <a:extLst>
              <a:ext uri="{FF2B5EF4-FFF2-40B4-BE49-F238E27FC236}">
                <a16:creationId xmlns:a16="http://schemas.microsoft.com/office/drawing/2014/main" id="{6FE2309C-8D81-43C3-A085-42A0B3AF7D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B63174A3-CFC9-46EE-9395-3D308967C173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09 June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6D3032E0-635E-4A3F-B457-330E5A29BDB0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D3B48D69-34C4-4A99-BF76-BDD6DBE56BEE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6E1FE47B-AE08-4085-A66B-06C06BF268DB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7490D156-6ECB-4057-9C32-A935F638300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5" name="Freeform 9">
              <a:extLst>
                <a:ext uri="{FF2B5EF4-FFF2-40B4-BE49-F238E27FC236}">
                  <a16:creationId xmlns:a16="http://schemas.microsoft.com/office/drawing/2014/main" id="{953D35AA-C602-4B69-A604-A4CCBA65CB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869841757 w 501"/>
                <a:gd name="T1" fmla="*/ 1659837019 h 429"/>
                <a:gd name="T2" fmla="*/ 1764144785 w 501"/>
                <a:gd name="T3" fmla="*/ 1521425573 h 429"/>
                <a:gd name="T4" fmla="*/ 1725057837 w 501"/>
                <a:gd name="T5" fmla="*/ 1469247882 h 429"/>
                <a:gd name="T6" fmla="*/ 1499934531 w 501"/>
                <a:gd name="T7" fmla="*/ 1361880031 h 429"/>
                <a:gd name="T8" fmla="*/ 1208442835 w 501"/>
                <a:gd name="T9" fmla="*/ 1659837019 h 429"/>
                <a:gd name="T10" fmla="*/ 1499934531 w 501"/>
                <a:gd name="T11" fmla="*/ 1951342137 h 429"/>
                <a:gd name="T12" fmla="*/ 1725057837 w 501"/>
                <a:gd name="T13" fmla="*/ 1845836989 h 429"/>
                <a:gd name="T14" fmla="*/ 1764144785 w 501"/>
                <a:gd name="T15" fmla="*/ 1792865048 h 429"/>
                <a:gd name="T16" fmla="*/ 1869841757 w 501"/>
                <a:gd name="T17" fmla="*/ 1659837019 h 429"/>
                <a:gd name="T18" fmla="*/ 844430463 w 501"/>
                <a:gd name="T19" fmla="*/ 1653081009 h 429"/>
                <a:gd name="T20" fmla="*/ 1499934531 w 501"/>
                <a:gd name="T21" fmla="*/ 995327786 h 429"/>
                <a:gd name="T22" fmla="*/ 2000652606 w 501"/>
                <a:gd name="T23" fmla="*/ 1229070891 h 429"/>
                <a:gd name="T24" fmla="*/ 2004353788 w 501"/>
                <a:gd name="T25" fmla="*/ 1240249847 h 429"/>
                <a:gd name="T26" fmla="*/ 2015706786 w 501"/>
                <a:gd name="T27" fmla="*/ 1235513344 h 429"/>
                <a:gd name="T28" fmla="*/ 1300958765 w 501"/>
                <a:gd name="T29" fmla="*/ 0 h 429"/>
                <a:gd name="T30" fmla="*/ 0 w 501"/>
                <a:gd name="T31" fmla="*/ 2147483646 h 429"/>
                <a:gd name="T32" fmla="*/ 1270102821 w 501"/>
                <a:gd name="T33" fmla="*/ 2147483646 h 429"/>
                <a:gd name="T34" fmla="*/ 1276833177 w 501"/>
                <a:gd name="T35" fmla="*/ 2147483646 h 429"/>
                <a:gd name="T36" fmla="*/ 1145170959 w 501"/>
                <a:gd name="T37" fmla="*/ 2147483646 h 429"/>
                <a:gd name="T38" fmla="*/ 844430463 w 501"/>
                <a:gd name="T39" fmla="*/ 1653081009 h 429"/>
                <a:gd name="T40" fmla="*/ 2147483646 w 501"/>
                <a:gd name="T41" fmla="*/ 2147483646 h 429"/>
                <a:gd name="T42" fmla="*/ 2147483646 w 501"/>
                <a:gd name="T43" fmla="*/ 2147483646 h 429"/>
                <a:gd name="T44" fmla="*/ 2107862744 w 501"/>
                <a:gd name="T45" fmla="*/ 1944597706 h 429"/>
                <a:gd name="T46" fmla="*/ 1978183592 w 501"/>
                <a:gd name="T47" fmla="*/ 2110879886 h 429"/>
                <a:gd name="T48" fmla="*/ 1733656531 w 501"/>
                <a:gd name="T49" fmla="*/ 2147483646 h 429"/>
                <a:gd name="T50" fmla="*/ 1733656531 w 501"/>
                <a:gd name="T51" fmla="*/ 2147483646 h 429"/>
                <a:gd name="T52" fmla="*/ 2147483646 w 501"/>
                <a:gd name="T53" fmla="*/ 2147483646 h 429"/>
                <a:gd name="T54" fmla="*/ 2147483646 w 501"/>
                <a:gd name="T55" fmla="*/ 2147483646 h 429"/>
                <a:gd name="T56" fmla="*/ 2147483646 w 501"/>
                <a:gd name="T57" fmla="*/ 2147483646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6" name="Freeform 10">
              <a:extLst>
                <a:ext uri="{FF2B5EF4-FFF2-40B4-BE49-F238E27FC236}">
                  <a16:creationId xmlns:a16="http://schemas.microsoft.com/office/drawing/2014/main" id="{BB852431-5053-4CB9-BD3B-B3CFC9A75F4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01767805 w 937"/>
                <a:gd name="T1" fmla="*/ 711138951 h 326"/>
                <a:gd name="T2" fmla="*/ 410687662 w 937"/>
                <a:gd name="T3" fmla="*/ 465599188 h 326"/>
                <a:gd name="T4" fmla="*/ 658110446 w 937"/>
                <a:gd name="T5" fmla="*/ 276863184 h 326"/>
                <a:gd name="T6" fmla="*/ 978929204 w 937"/>
                <a:gd name="T7" fmla="*/ 522757726 h 326"/>
                <a:gd name="T8" fmla="*/ 1334169885 w 937"/>
                <a:gd name="T9" fmla="*/ 522757726 h 326"/>
                <a:gd name="T10" fmla="*/ 673981114 w 937"/>
                <a:gd name="T11" fmla="*/ 0 h 326"/>
                <a:gd name="T12" fmla="*/ 62385095 w 937"/>
                <a:gd name="T13" fmla="*/ 491791576 h 326"/>
                <a:gd name="T14" fmla="*/ 548530255 w 937"/>
                <a:gd name="T15" fmla="*/ 957093254 h 326"/>
                <a:gd name="T16" fmla="*/ 1037599821 w 937"/>
                <a:gd name="T17" fmla="*/ 1225687750 h 326"/>
                <a:gd name="T18" fmla="*/ 715650536 w 937"/>
                <a:gd name="T19" fmla="*/ 1429016220 h 326"/>
                <a:gd name="T20" fmla="*/ 352033256 w 937"/>
                <a:gd name="T21" fmla="*/ 1125932337 h 326"/>
                <a:gd name="T22" fmla="*/ 4728972 w 937"/>
                <a:gd name="T23" fmla="*/ 1125932337 h 326"/>
                <a:gd name="T24" fmla="*/ 707117927 w 937"/>
                <a:gd name="T25" fmla="*/ 1706716319 h 326"/>
                <a:gd name="T26" fmla="*/ 1384902835 w 937"/>
                <a:gd name="T27" fmla="*/ 1183118711 h 326"/>
                <a:gd name="T28" fmla="*/ 901767805 w 937"/>
                <a:gd name="T29" fmla="*/ 711138951 h 326"/>
                <a:gd name="T30" fmla="*/ 2147483646 w 937"/>
                <a:gd name="T31" fmla="*/ 634436110 h 326"/>
                <a:gd name="T32" fmla="*/ 2147483646 w 937"/>
                <a:gd name="T33" fmla="*/ 634436110 h 326"/>
                <a:gd name="T34" fmla="*/ 2147483646 w 937"/>
                <a:gd name="T35" fmla="*/ 454108485 h 326"/>
                <a:gd name="T36" fmla="*/ 1972169981 w 937"/>
                <a:gd name="T37" fmla="*/ 1067889945 h 326"/>
                <a:gd name="T38" fmla="*/ 2147483646 w 937"/>
                <a:gd name="T39" fmla="*/ 1702328018 h 326"/>
                <a:gd name="T40" fmla="*/ 2147483646 w 937"/>
                <a:gd name="T41" fmla="*/ 1518287469 h 326"/>
                <a:gd name="T42" fmla="*/ 2147483646 w 937"/>
                <a:gd name="T43" fmla="*/ 1518287469 h 326"/>
                <a:gd name="T44" fmla="*/ 2147483646 w 937"/>
                <a:gd name="T45" fmla="*/ 1669346971 h 326"/>
                <a:gd name="T46" fmla="*/ 2147483646 w 937"/>
                <a:gd name="T47" fmla="*/ 1669346971 h 326"/>
                <a:gd name="T48" fmla="*/ 2147483646 w 937"/>
                <a:gd name="T49" fmla="*/ 42033339 h 326"/>
                <a:gd name="T50" fmla="*/ 2147483646 w 937"/>
                <a:gd name="T51" fmla="*/ 42033339 h 326"/>
                <a:gd name="T52" fmla="*/ 2147483646 w 937"/>
                <a:gd name="T53" fmla="*/ 634436110 h 326"/>
                <a:gd name="T54" fmla="*/ 2147483646 w 937"/>
                <a:gd name="T55" fmla="*/ 1456419223 h 326"/>
                <a:gd name="T56" fmla="*/ 2147483646 w 937"/>
                <a:gd name="T57" fmla="*/ 1078984554 h 326"/>
                <a:gd name="T58" fmla="*/ 2147483646 w 937"/>
                <a:gd name="T59" fmla="*/ 702723735 h 326"/>
                <a:gd name="T60" fmla="*/ 2147483646 w 937"/>
                <a:gd name="T61" fmla="*/ 1072587526 h 326"/>
                <a:gd name="T62" fmla="*/ 2147483646 w 937"/>
                <a:gd name="T63" fmla="*/ 1456419223 h 326"/>
                <a:gd name="T64" fmla="*/ 2147483646 w 937"/>
                <a:gd name="T65" fmla="*/ 454108485 h 326"/>
                <a:gd name="T66" fmla="*/ 2147483646 w 937"/>
                <a:gd name="T67" fmla="*/ 1078984554 h 326"/>
                <a:gd name="T68" fmla="*/ 2147483646 w 937"/>
                <a:gd name="T69" fmla="*/ 1702328018 h 326"/>
                <a:gd name="T70" fmla="*/ 2147483646 w 937"/>
                <a:gd name="T71" fmla="*/ 1303534835 h 326"/>
                <a:gd name="T72" fmla="*/ 2147483646 w 937"/>
                <a:gd name="T73" fmla="*/ 1303534835 h 326"/>
                <a:gd name="T74" fmla="*/ 2147483646 w 937"/>
                <a:gd name="T75" fmla="*/ 1456419223 h 326"/>
                <a:gd name="T76" fmla="*/ 2147483646 w 937"/>
                <a:gd name="T77" fmla="*/ 1156886564 h 326"/>
                <a:gd name="T78" fmla="*/ 2147483646 w 937"/>
                <a:gd name="T79" fmla="*/ 1156886564 h 326"/>
                <a:gd name="T80" fmla="*/ 2147483646 w 937"/>
                <a:gd name="T81" fmla="*/ 454108485 h 326"/>
                <a:gd name="T82" fmla="*/ 2147483646 w 937"/>
                <a:gd name="T83" fmla="*/ 953533546 h 326"/>
                <a:gd name="T84" fmla="*/ 2147483646 w 937"/>
                <a:gd name="T85" fmla="*/ 702723735 h 326"/>
                <a:gd name="T86" fmla="*/ 2147483646 w 937"/>
                <a:gd name="T87" fmla="*/ 953533546 h 326"/>
                <a:gd name="T88" fmla="*/ 2147483646 w 937"/>
                <a:gd name="T89" fmla="*/ 953533546 h 326"/>
                <a:gd name="T90" fmla="*/ 2147483646 w 937"/>
                <a:gd name="T91" fmla="*/ 1669346971 h 326"/>
                <a:gd name="T92" fmla="*/ 2147483646 w 937"/>
                <a:gd name="T93" fmla="*/ 1669346971 h 326"/>
                <a:gd name="T94" fmla="*/ 2147483646 w 937"/>
                <a:gd name="T95" fmla="*/ 42033339 h 326"/>
                <a:gd name="T96" fmla="*/ 2147483646 w 937"/>
                <a:gd name="T97" fmla="*/ 42033339 h 326"/>
                <a:gd name="T98" fmla="*/ 2147483646 w 937"/>
                <a:gd name="T99" fmla="*/ 1669346971 h 326"/>
                <a:gd name="T100" fmla="*/ 1507507815 w 937"/>
                <a:gd name="T101" fmla="*/ 1669346971 h 326"/>
                <a:gd name="T102" fmla="*/ 1833453356 w 937"/>
                <a:gd name="T103" fmla="*/ 1669346971 h 326"/>
                <a:gd name="T104" fmla="*/ 1833453356 w 937"/>
                <a:gd name="T105" fmla="*/ 487782985 h 326"/>
                <a:gd name="T106" fmla="*/ 1507507815 w 937"/>
                <a:gd name="T107" fmla="*/ 487782985 h 326"/>
                <a:gd name="T108" fmla="*/ 1507507815 w 937"/>
                <a:gd name="T109" fmla="*/ 1669346971 h 326"/>
                <a:gd name="T110" fmla="*/ 1507507815 w 937"/>
                <a:gd name="T111" fmla="*/ 307968761 h 326"/>
                <a:gd name="T112" fmla="*/ 1833453356 w 937"/>
                <a:gd name="T113" fmla="*/ 307968761 h 326"/>
                <a:gd name="T114" fmla="*/ 1833453356 w 937"/>
                <a:gd name="T115" fmla="*/ 42033339 h 326"/>
                <a:gd name="T116" fmla="*/ 1507507815 w 937"/>
                <a:gd name="T117" fmla="*/ 42033339 h 326"/>
                <a:gd name="T118" fmla="*/ 1507507815 w 937"/>
                <a:gd name="T119" fmla="*/ 307968761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6D2574F-E91E-46FE-B42D-B5DDB55C877C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E75EFCC3-3A40-4159-8123-C21E171D07E3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3963739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">
            <a:extLst>
              <a:ext uri="{FF2B5EF4-FFF2-40B4-BE49-F238E27FC236}">
                <a16:creationId xmlns:a16="http://schemas.microsoft.com/office/drawing/2014/main" id="{2276A5AF-C747-4EC3-B364-999FA2E91008}"/>
              </a:ext>
            </a:extLst>
          </p:cNvPr>
          <p:cNvGrpSpPr>
            <a:grpSpLocks/>
          </p:cNvGrpSpPr>
          <p:nvPr/>
        </p:nvGrpSpPr>
        <p:grpSpPr bwMode="auto">
          <a:xfrm>
            <a:off x="668447" y="1770105"/>
            <a:ext cx="7991475" cy="4055155"/>
            <a:chOff x="647700" y="1908175"/>
            <a:chExt cx="7991475" cy="3938588"/>
          </a:xfrm>
        </p:grpSpPr>
        <p:sp>
          <p:nvSpPr>
            <p:cNvPr id="18" name="Rechteck 3">
              <a:extLst>
                <a:ext uri="{FF2B5EF4-FFF2-40B4-BE49-F238E27FC236}">
                  <a16:creationId xmlns:a16="http://schemas.microsoft.com/office/drawing/2014/main" id="{EE63E47C-A43B-46E1-B2FA-C794E77D3811}"/>
                </a:ext>
              </a:extLst>
            </p:cNvPr>
            <p:cNvSpPr/>
            <p:nvPr/>
          </p:nvSpPr>
          <p:spPr>
            <a:xfrm>
              <a:off x="6477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pt-BR" sz="1400" b="1" dirty="0">
                  <a:solidFill>
                    <a:srgbClr val="FFFFFF"/>
                  </a:solidFill>
                  <a:ea typeface="MS PGothic" pitchFamily="34" charset="-128"/>
                </a:rPr>
                <a:t>VALOR E VANTAGENS</a:t>
              </a:r>
            </a:p>
          </p:txBody>
        </p:sp>
        <p:sp>
          <p:nvSpPr>
            <p:cNvPr id="19" name="Rechteck 4">
              <a:extLst>
                <a:ext uri="{FF2B5EF4-FFF2-40B4-BE49-F238E27FC236}">
                  <a16:creationId xmlns:a16="http://schemas.microsoft.com/office/drawing/2014/main" id="{E7FDF70D-BF3E-4978-BC3C-012188DDB340}"/>
                </a:ext>
              </a:extLst>
            </p:cNvPr>
            <p:cNvSpPr>
              <a:spLocks/>
            </p:cNvSpPr>
            <p:nvPr/>
          </p:nvSpPr>
          <p:spPr>
            <a:xfrm>
              <a:off x="647700" y="2308225"/>
              <a:ext cx="3889375" cy="35385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 eaLnBrk="1" hangingPunct="1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  <p:sp>
          <p:nvSpPr>
            <p:cNvPr id="20" name="Rechteck 11">
              <a:extLst>
                <a:ext uri="{FF2B5EF4-FFF2-40B4-BE49-F238E27FC236}">
                  <a16:creationId xmlns:a16="http://schemas.microsoft.com/office/drawing/2014/main" id="{D09741C4-BAD7-43A5-821C-E0662ECD5612}"/>
                </a:ext>
              </a:extLst>
            </p:cNvPr>
            <p:cNvSpPr/>
            <p:nvPr/>
          </p:nvSpPr>
          <p:spPr>
            <a:xfrm>
              <a:off x="47498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 fontAlgn="base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pt-BR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DESCRIÇÃO</a:t>
              </a:r>
            </a:p>
          </p:txBody>
        </p:sp>
        <p:sp>
          <p:nvSpPr>
            <p:cNvPr id="25" name="Rechteck 12">
              <a:extLst>
                <a:ext uri="{FF2B5EF4-FFF2-40B4-BE49-F238E27FC236}">
                  <a16:creationId xmlns:a16="http://schemas.microsoft.com/office/drawing/2014/main" id="{3F432223-CD75-4CE3-9E88-C5973A30107A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50"/>
              <a:ext cx="3889375" cy="35417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 eaLnBrk="1" hangingPunct="1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pt-BR" dirty="0"/>
              <a:t>Previna paradas por falta de peças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2130"/>
            <a:ext cx="7997825" cy="307975"/>
          </a:xfrm>
        </p:spPr>
        <p:txBody>
          <a:bodyPr/>
          <a:lstStyle/>
          <a:p>
            <a:r>
              <a:rPr lang="pt-BR" dirty="0"/>
              <a:t>Novo S7-1500 PLC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defRPr/>
            </a:pPr>
            <a:r>
              <a:rPr kumimoji="0" lang="pt-B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Valor: Obsolescência, </a:t>
            </a:r>
            <a:r>
              <a:rPr lang="en-US" sz="800" kern="0" noProof="1">
                <a:solidFill>
                  <a:srgbClr val="000000"/>
                </a:solidFill>
                <a:latin typeface="Arial"/>
              </a:rPr>
              <a:t>Eficiência</a:t>
            </a:r>
            <a:r>
              <a:rPr kumimoji="0" lang="pt-B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  <a:p>
            <a:pPr lvl="0">
              <a:defRPr/>
            </a:pPr>
            <a:r>
              <a:rPr kumimoji="0" lang="pt-B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Equipamento: </a:t>
            </a:r>
            <a:r>
              <a:rPr lang="pt-BR" sz="800" kern="0" dirty="0">
                <a:solidFill>
                  <a:srgbClr val="000000"/>
                </a:solidFill>
              </a:rPr>
              <a:t>Todo o equipamento de embalagem (exceto paletizador P4)</a:t>
            </a:r>
            <a:endParaRPr kumimoji="0" lang="pt-B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>
              <a:defRPr/>
            </a:pPr>
            <a:r>
              <a:rPr lang="en-US" sz="800" kern="0" noProof="1">
                <a:solidFill>
                  <a:srgbClr val="000000"/>
                </a:solidFill>
                <a:latin typeface="Arial"/>
              </a:rPr>
              <a:t>Catálogo código </a:t>
            </a:r>
            <a:r>
              <a:rPr kumimoji="0" lang="pt-B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CLC-055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6091" y="2176673"/>
            <a:ext cx="3920515" cy="32593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050" dirty="0">
                <a:solidFill>
                  <a:srgbClr val="000000"/>
                </a:solidFill>
              </a:rPr>
              <a:t>Otimização de performance.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050" dirty="0">
                <a:solidFill>
                  <a:srgbClr val="000000"/>
                </a:solidFill>
              </a:rPr>
              <a:t>Aumento de confiabilidade e produtividade.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050" dirty="0">
                <a:solidFill>
                  <a:srgbClr val="000000"/>
                </a:solidFill>
              </a:rPr>
              <a:t>Design funcional, fácil manuseio e máxima facilidade de uso em muitos novos detalhes: jumpers de potencial integrados, elementos de proteção que podem ser montados sem ferramentas, conectores frontais uniformes, etiquetagem ergonômica do terminal.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050" dirty="0">
                <a:solidFill>
                  <a:srgbClr val="000000"/>
                </a:solidFill>
              </a:rPr>
              <a:t>Autonomia do pessoal de manutenção.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050" dirty="0">
                <a:solidFill>
                  <a:srgbClr val="000000"/>
                </a:solidFill>
              </a:rPr>
              <a:t>Maior capacidade de memória, permitindo tamanhos de formato adicionais.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050" dirty="0">
                <a:solidFill>
                  <a:srgbClr val="000000"/>
                </a:solidFill>
              </a:rPr>
              <a:t>Novas funcionalidades possíveis como opções (ajustes mais precisos, tempos de resposta mais curtos e tempo de processamento de comandos de até 1ns na CPU).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050" dirty="0">
                <a:solidFill>
                  <a:srgbClr val="000000"/>
                </a:solidFill>
              </a:rPr>
              <a:t>Diagnóstico facilitado pela manutenção.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050" dirty="0">
                <a:solidFill>
                  <a:srgbClr val="000000"/>
                </a:solidFill>
              </a:rPr>
              <a:t>Alto nível de proteção e segurança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050" dirty="0">
                <a:solidFill>
                  <a:srgbClr val="000000"/>
                </a:solidFill>
              </a:rPr>
              <a:t>Aumento do ciclo de vida da máquina em mais de 50 000h</a:t>
            </a:r>
            <a:endParaRPr lang="pt-BR" sz="1050" spc="-40" dirty="0">
              <a:solidFill>
                <a:srgbClr val="0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09331" y="2189888"/>
            <a:ext cx="3837891" cy="990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pt-BR" sz="1100" dirty="0">
                <a:solidFill>
                  <a:srgbClr val="000000"/>
                </a:solidFill>
              </a:rPr>
              <a:t>Fornecimento de Siemens PLC S7-1500 com tecnologia de ponta.</a:t>
            </a:r>
          </a:p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pt-BR" sz="1100" dirty="0">
                <a:solidFill>
                  <a:srgbClr val="000000"/>
                </a:solidFill>
              </a:rPr>
              <a:t>Instalado com o Portal TIA do controlador</a:t>
            </a:r>
          </a:p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pt-BR" sz="1100" dirty="0">
                <a:solidFill>
                  <a:srgbClr val="000000"/>
                </a:solidFill>
              </a:rPr>
              <a:t>Licença para comprar diretamente pelo cliente na Siemens</a:t>
            </a:r>
          </a:p>
        </p:txBody>
      </p:sp>
      <p:pic>
        <p:nvPicPr>
          <p:cNvPr id="23" name="Image 2" descr="image003">
            <a:extLst>
              <a:ext uri="{FF2B5EF4-FFF2-40B4-BE49-F238E27FC236}">
                <a16:creationId xmlns:a16="http://schemas.microsoft.com/office/drawing/2014/main" id="{C6CD75B9-152B-4549-AC24-3FA215B702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0464" y="3353375"/>
            <a:ext cx="2621372" cy="121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 32">
            <a:extLst>
              <a:ext uri="{FF2B5EF4-FFF2-40B4-BE49-F238E27FC236}">
                <a16:creationId xmlns:a16="http://schemas.microsoft.com/office/drawing/2014/main" id="{1FCE893F-3B8E-46D4-BB37-E83A48E3425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94960" y="4611673"/>
            <a:ext cx="2666876" cy="111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7411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2963</TotalTime>
  <Words>175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1_NewSidel_Template_4x3_with add layouts</vt:lpstr>
      <vt:lpstr>think-cell Folie</vt:lpstr>
      <vt:lpstr>Previna paradas por falta de peças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295</cp:revision>
  <dcterms:created xsi:type="dcterms:W3CDTF">2019-02-20T10:39:16Z</dcterms:created>
  <dcterms:modified xsi:type="dcterms:W3CDTF">2021-06-09T13:42:31Z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etDate">
    <vt:lpwstr>2021-06-09T13:42:31Z</vt:lpwstr>
  </property>
  <property fmtid="{D5CDD505-2E9C-101B-9397-08002B2CF9AE}" pid="6" name="MSIP_Label_94480757-a570-4f64-84e7-c5b3ffe9d573_Method">
    <vt:lpwstr>Standard</vt:lpwstr>
  </property>
  <property fmtid="{D5CDD505-2E9C-101B-9397-08002B2CF9AE}" pid="7" name="MSIP_Label_94480757-a570-4f64-84e7-c5b3ffe9d573_Name">
    <vt:lpwstr>General</vt:lpwstr>
  </property>
  <property fmtid="{D5CDD505-2E9C-101B-9397-08002B2CF9AE}" pid="8" name="MSIP_Label_94480757-a570-4f64-84e7-c5b3ffe9d573_SiteId">
    <vt:lpwstr>2390cbd1-e663-4321-bc93-ba298637ce52</vt:lpwstr>
  </property>
  <property fmtid="{D5CDD505-2E9C-101B-9397-08002B2CF9AE}" pid="9" name="MSIP_Label_94480757-a570-4f64-84e7-c5b3ffe9d573_ActionId">
    <vt:lpwstr/>
  </property>
  <property fmtid="{D5CDD505-2E9C-101B-9397-08002B2CF9AE}" pid="10" name="MSIP_Label_94480757-a570-4f64-84e7-c5b3ffe9d573_ContentBits">
    <vt:lpwstr>2</vt:lpwstr>
  </property>
</Properties>
</file>