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0" r:id="rId2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412">
          <p15:clr>
            <a:srgbClr val="A4A3A4"/>
          </p15:clr>
        </p15:guide>
        <p15:guide id="4" pos="54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3399FF"/>
    <a:srgbClr val="7F7F7F"/>
    <a:srgbClr val="FFCC00"/>
    <a:srgbClr val="66CCFF"/>
    <a:srgbClr val="003382"/>
    <a:srgbClr val="333333"/>
    <a:srgbClr val="CC66FF"/>
    <a:srgbClr val="B4CC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292A2E-F333-43FB-9621-5CBBE7FDCDCB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459" y="72"/>
      </p:cViewPr>
      <p:guideLst>
        <p:guide orient="horz" pos="2160"/>
        <p:guide pos="2880"/>
        <p:guide pos="412"/>
        <p:guide pos="54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tags" Target="tags/tag1.xml"/><Relationship Id="rId10" Type="http://schemas.openxmlformats.org/officeDocument/2006/relationships/customXml" Target="../customXml/item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05/02/2020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05/02/2020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52863" y="843197"/>
            <a:ext cx="4152274" cy="311420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4715" y="4197246"/>
            <a:ext cx="5988570" cy="426095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emf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6.jpg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4841767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5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61555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0" y="2156103"/>
            <a:ext cx="6408737" cy="1538883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2000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sp>
        <p:nvSpPr>
          <p:cNvPr id="60" name="Slide Number Placeholder 4"/>
          <p:cNvSpPr txBox="1">
            <a:spLocks/>
          </p:cNvSpPr>
          <p:nvPr userDrawn="1"/>
        </p:nvSpPr>
        <p:spPr>
          <a:xfrm>
            <a:off x="657225" y="6551224"/>
            <a:ext cx="545021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b="1" dirty="0">
                <a:solidFill>
                  <a:schemeClr val="accent4"/>
                </a:solidFill>
              </a:rPr>
              <a:t>sidel.com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625679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495922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2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7908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0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360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2"/>
            <a:ext cx="7993064" cy="338554"/>
          </a:xfrm>
        </p:spPr>
        <p:txBody>
          <a:bodyPr>
            <a:noAutofit/>
          </a:bodyPr>
          <a:lstStyle>
            <a:lvl1pPr>
              <a:defRPr sz="2300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568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 hasCustomPrompt="1"/>
          </p:nvPr>
        </p:nvSpPr>
        <p:spPr>
          <a:xfrm>
            <a:off x="669924" y="3303588"/>
            <a:ext cx="7993063" cy="2699699"/>
          </a:xfrm>
        </p:spPr>
        <p:txBody>
          <a:bodyPr/>
          <a:lstStyle/>
          <a:p>
            <a:pPr lvl="0"/>
            <a:r>
              <a:rPr lang="en-GB" noProof="0" dirty="0"/>
              <a:t>Click in the icon to add an image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69925" y="1516678"/>
            <a:ext cx="7993063" cy="1409648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845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748714048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699" y="2507780"/>
            <a:ext cx="7993063" cy="12311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699" y="3856268"/>
            <a:ext cx="7993063" cy="30777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69081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487487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2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magine 3" descr="RetroMKTGstatement4x3New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" y="0"/>
            <a:ext cx="9160933" cy="68707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669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0" y="334800"/>
            <a:ext cx="7993063" cy="46166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7388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217535328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" name="think-cell Folie" r:id="rId13" imgW="399" imgH="399" progId="TCLayout.ActiveDocument.1">
                  <p:embed/>
                </p:oleObj>
              </mc:Choice>
              <mc:Fallback>
                <p:oleObj name="think-cell Folie" r:id="rId13" imgW="399" imgH="39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4650" cy="46166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0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1704"/>
            <a:ext cx="5509187" cy="138499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900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 February 2020</a:t>
            </a:fld>
            <a:endParaRPr lang="en-GB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1704"/>
            <a:ext cx="442429" cy="13849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900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900" smtClean="0">
                <a:solidFill>
                  <a:schemeClr val="bg2"/>
                </a:solidFill>
              </a:rPr>
              <a:pPr/>
              <a:t>‹#›</a:t>
            </a:fld>
            <a:endParaRPr lang="en-GB" sz="900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0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magine 3" descr="SidelLogoRGB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836" y="6483578"/>
            <a:ext cx="938152" cy="256947"/>
          </a:xfrm>
          <a:prstGeom prst="rect">
            <a:avLst/>
          </a:prstGeom>
        </p:spPr>
      </p:pic>
      <p:sp>
        <p:nvSpPr>
          <p:cNvPr id="5" name="MSIPCMContentMarking" descr="{&quot;HashCode&quot;:238713050,&quot;Placement&quot;:&quot;Footer&quot;}"/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11"/>
    </p:custDataLst>
    <p:extLst>
      <p:ext uri="{BB962C8B-B14F-4D97-AF65-F5344CB8AC3E}">
        <p14:creationId xmlns:p14="http://schemas.microsoft.com/office/powerpoint/2010/main" val="357931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90" r:id="rId5"/>
    <p:sldLayoutId id="2147483674" r:id="rId6"/>
    <p:sldLayoutId id="2147483667" r:id="rId7"/>
    <p:sldLayoutId id="2147483691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4988" indent="-177800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9388" algn="l" defTabSz="914400" rtl="0" eaLnBrk="1" latinLnBrk="0" hangingPunct="1">
        <a:spcBef>
          <a:spcPts val="4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2857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2993" userDrawn="1">
          <p15:clr>
            <a:srgbClr val="F26B43"/>
          </p15:clr>
        </p15:guide>
        <p15:guide id="5" pos="5443" userDrawn="1">
          <p15:clr>
            <a:srgbClr val="F26B43"/>
          </p15:clr>
        </p15:guide>
        <p15:guide id="6" orient="horz" pos="3770" userDrawn="1">
          <p15:clr>
            <a:srgbClr val="F26B43"/>
          </p15:clr>
        </p15:guide>
        <p15:guide id="9" pos="5556" userDrawn="1">
          <p15:clr>
            <a:srgbClr val="F26B43"/>
          </p15:clr>
        </p15:guide>
        <p15:guide id="10" orient="horz" pos="4020" userDrawn="1">
          <p15:clr>
            <a:srgbClr val="F26B43"/>
          </p15:clr>
        </p15:guide>
        <p15:guide id="11" pos="204" userDrawn="1">
          <p15:clr>
            <a:srgbClr val="F26B43"/>
          </p15:clr>
        </p15:guide>
        <p15:guide id="12" pos="29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9.png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">
            <a:extLst>
              <a:ext uri="{FF2B5EF4-FFF2-40B4-BE49-F238E27FC236}">
                <a16:creationId xmlns:a16="http://schemas.microsoft.com/office/drawing/2014/main" id="{4D65BEA0-BD33-469C-AEF2-A167FF7775AA}"/>
              </a:ext>
            </a:extLst>
          </p:cNvPr>
          <p:cNvGrpSpPr>
            <a:grpSpLocks/>
          </p:cNvGrpSpPr>
          <p:nvPr/>
        </p:nvGrpSpPr>
        <p:grpSpPr bwMode="auto">
          <a:xfrm>
            <a:off x="635000" y="1706124"/>
            <a:ext cx="7991475" cy="4113468"/>
            <a:chOff x="650875" y="1906363"/>
            <a:chExt cx="7991475" cy="4042393"/>
          </a:xfrm>
        </p:grpSpPr>
        <p:sp>
          <p:nvSpPr>
            <p:cNvPr id="28" name="Rechteck 3">
              <a:extLst>
                <a:ext uri="{FF2B5EF4-FFF2-40B4-BE49-F238E27FC236}">
                  <a16:creationId xmlns:a16="http://schemas.microsoft.com/office/drawing/2014/main" id="{30C176BE-257C-437A-9CC2-5F64ADE44EF0}"/>
                </a:ext>
              </a:extLst>
            </p:cNvPr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lang="zh-CN" dirty="1" kumimoji="0" sz="1400" b="1" i="0" u="none" strike="noStrike" cap="none" normalizeH="0" baseline="0" noProof="0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/>
                  <a:ea typeface="FZZhunYuan-M02S" pitchFamily="34" charset="-128"/>
                  <a:cs typeface="+mn-cs"/>
                </a:rPr>
                <a:t>价值和益处</a:t>
              </a:r>
            </a:p>
          </p:txBody>
        </p:sp>
        <p:sp>
          <p:nvSpPr>
            <p:cNvPr id="29" name="Rechteck 4">
              <a:extLst>
                <a:ext uri="{FF2B5EF4-FFF2-40B4-BE49-F238E27FC236}">
                  <a16:creationId xmlns:a16="http://schemas.microsoft.com/office/drawing/2014/main" id="{98313B17-25C4-47EC-97A0-D5EA4A6938EA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Rechteck 11">
              <a:extLst>
                <a:ext uri="{FF2B5EF4-FFF2-40B4-BE49-F238E27FC236}">
                  <a16:creationId xmlns:a16="http://schemas.microsoft.com/office/drawing/2014/main" id="{3ED9B037-3867-41DD-AB47-8565E5B4FBF2}"/>
                </a:ext>
              </a:extLst>
            </p:cNvPr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anchor="ctr"/>
            <a:lstStyle/>
            <a:p>
              <a:pPr marL="190500" marR="0" lvl="0" indent="-190500" algn="l" defTabSz="914400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E64B00"/>
                </a:buClr>
                <a:buSzTx/>
                <a:buFontTx/>
                <a:buNone/>
                <a:tabLst/>
                <a:defRPr/>
              </a:pPr>
              <a:r>
                <a:rPr lang="zh-CN" dirty="1" kumimoji="0" sz="1400" b="1" i="0" u="none" strike="noStrike" cap="none" normalizeH="0" baseline="0" noProof="1">
                  <a:ln>
                    <a:noFill/>
                  </a:ln>
                  <a:solidFill>
                    <a:srgbClr val="FFFFFF"/>
                  </a:solidFill>
                  <a:uLnTx/>
                  <a:uFillTx/>
                  <a:latin typeface="Arial" charset="0"/>
                  <a:ea typeface="FZZhunYuan-M02S"/>
                  <a:cs typeface="Arial" charset="0"/>
                </a:rPr>
                <a:t>描述</a:t>
              </a:r>
            </a:p>
          </p:txBody>
        </p:sp>
        <p:sp>
          <p:nvSpPr>
            <p:cNvPr id="31" name="Rechteck 12">
              <a:extLst>
                <a:ext uri="{FF2B5EF4-FFF2-40B4-BE49-F238E27FC236}">
                  <a16:creationId xmlns:a16="http://schemas.microsoft.com/office/drawing/2014/main" id="{21BDC0ED-658F-47F0-BF67-1543B64981FB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/>
            <a:lstStyle/>
            <a:p>
              <a:pPr marL="342900" marR="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 charset="-122"/>
                <a:cs typeface="+mn-cs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47700" y="334800"/>
            <a:ext cx="7993063" cy="461665"/>
          </a:xfrm>
        </p:spPr>
        <p:txBody>
          <a:bodyPr/>
          <a:lstStyle/>
          <a:p>
            <a:r>
              <a:rPr lang="zh-CN" dirty="1"/>
              <a:t>提高设备安全性</a:t>
            </a:r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68040" y="1395330"/>
            <a:ext cx="7997825" cy="307975"/>
          </a:xfrm>
        </p:spPr>
        <p:txBody>
          <a:bodyPr/>
          <a:lstStyle/>
          <a:p>
            <a:r>
              <a:rPr lang="zh-CN" dirty="1"/>
              <a:t>用安全光栅替代老式的光电传感器。</a:t>
            </a:r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47700" y="5901302"/>
            <a:ext cx="79787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dirty="1" sz="800"/>
              <a:t>价值：</a:t>
            </a:r>
            <a:r>
              <a:rPr lang="zh-CN" dirty="1" sz="800"/>
              <a:t>改善安全和人体工学，更新换代，提高效率</a:t>
            </a:r>
            <a:r>
              <a:rPr lang="zh-CN" dirty="1" sz="800"/>
              <a:t> </a:t>
            </a:r>
          </a:p>
          <a:p>
            <a:r>
              <a:rPr lang="zh-CN" dirty="1" sz="800"/>
              <a:t>设备：</a:t>
            </a:r>
            <a:r>
              <a:rPr lang="zh-CN" dirty="1" sz="800"/>
              <a:t>科尔塞尔包装机</a:t>
            </a:r>
          </a:p>
          <a:p>
            <a:r>
              <a:rPr lang="zh-CN" dirty="1" sz="800"/>
              <a:t>产品目录代码：</a:t>
            </a:r>
            <a:r>
              <a:rPr lang="zh-CN" dirty="1" sz="800"/>
              <a:t>CLC-046</a:t>
            </a:r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12700" y="12700"/>
            <a:ext cx="0" cy="1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buSzTx/>
              <a:buFontTx/>
              <a:buNone/>
              <a:tabLst/>
              <a:defRPr/>
            </a:pPr>
            <a:endParaRPr kumimoji="0" lang="en-US" altLang="fr-FR" sz="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6452" y="2094120"/>
            <a:ext cx="38909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4"/>
              </a:buClr>
            </a:pPr>
            <a:r>
              <a:rPr lang="zh-CN" dirty="1" sz="1200" b="1"/>
              <a:t>效率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zh-CN" dirty="1" sz="1200"/>
              <a:t>避免不必要的生产线停机</a:t>
            </a:r>
          </a:p>
          <a:p>
            <a:pPr>
              <a:buClr>
                <a:schemeClr val="accent4"/>
              </a:buClr>
            </a:pPr>
            <a:endParaRPr lang="en-US" sz="1200" b="1" dirty="0"/>
          </a:p>
          <a:p>
            <a:pPr>
              <a:buClr>
                <a:schemeClr val="accent4"/>
              </a:buClr>
            </a:pPr>
            <a:r>
              <a:rPr lang="zh-CN" dirty="1" sz="1200" b="1"/>
              <a:t>安全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zh-CN" dirty="1" sz="1200"/>
              <a:t>符合最新安全标准。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70140" y="2116354"/>
            <a:ext cx="3823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zh-CN" dirty="1" sz="1200"/>
              <a:t>任何配备光电传感器的机器都可以升级到最新一代安全光栅（主要是码垛机）..</a:t>
            </a:r>
          </a:p>
        </p:txBody>
      </p:sp>
      <p:sp>
        <p:nvSpPr>
          <p:cNvPr id="18" name="Rechteck 13">
            <a:extLst>
              <a:ext uri="{FF2B5EF4-FFF2-40B4-BE49-F238E27FC236}">
                <a16:creationId xmlns:a16="http://schemas.microsoft.com/office/drawing/2014/main" id="{E1CCA77F-D1E4-47D1-B633-D8475FD179AE}"/>
              </a:ext>
            </a:extLst>
          </p:cNvPr>
          <p:cNvSpPr/>
          <p:nvPr/>
        </p:nvSpPr>
        <p:spPr bwMode="gray">
          <a:xfrm>
            <a:off x="5009985" y="3379754"/>
            <a:ext cx="667230" cy="199961"/>
          </a:xfrm>
          <a:prstGeom prst="rect">
            <a:avLst/>
          </a:prstGeom>
          <a:solidFill>
            <a:srgbClr val="E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Clr>
                <a:srgbClr val="FF6600"/>
              </a:buClr>
            </a:pPr>
            <a:r>
              <a:rPr lang="zh-CN" dirty="1" sz="1200" b="1">
                <a:solidFill>
                  <a:srgbClr val="FFFFFF"/>
                </a:solidFill>
                <a:ea typeface="MS PGothic" pitchFamily="34" charset="-128"/>
              </a:rPr>
              <a:t>采用前</a:t>
            </a:r>
          </a:p>
        </p:txBody>
      </p:sp>
      <p:sp>
        <p:nvSpPr>
          <p:cNvPr id="19" name="Rechteck 13">
            <a:extLst>
              <a:ext uri="{FF2B5EF4-FFF2-40B4-BE49-F238E27FC236}">
                <a16:creationId xmlns:a16="http://schemas.microsoft.com/office/drawing/2014/main" id="{4EA5462B-0910-44FC-8FE0-7C4642E80D4B}"/>
              </a:ext>
            </a:extLst>
          </p:cNvPr>
          <p:cNvSpPr/>
          <p:nvPr/>
        </p:nvSpPr>
        <p:spPr bwMode="gray">
          <a:xfrm>
            <a:off x="703570" y="3397798"/>
            <a:ext cx="667230" cy="199961"/>
          </a:xfrm>
          <a:prstGeom prst="rect">
            <a:avLst/>
          </a:prstGeom>
          <a:solidFill>
            <a:srgbClr val="E6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300"/>
              </a:spcBef>
              <a:buClr>
                <a:srgbClr val="FF6600"/>
              </a:buClr>
            </a:pPr>
            <a:r>
              <a:rPr lang="zh-CN" dirty="1" sz="1200" b="1">
                <a:solidFill>
                  <a:srgbClr val="FFFFFF"/>
                </a:solidFill>
                <a:ea typeface="MS PGothic" pitchFamily="34" charset="-128"/>
              </a:rPr>
              <a:t>采用后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939" y="3395521"/>
            <a:ext cx="2610843" cy="22797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295" y="3395521"/>
            <a:ext cx="3047656" cy="228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36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PROJECT_OPEN" val="0"/>
  <p:tag name="ARTICULATE_SLIDE_COUNT" val="5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ewSidel_Template_4x3_with add layouts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AD38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FZZhunYuan-M02S"/>
        <a:cs typeface=""/>
      </a:majorFont>
      <a:minorFont>
        <a:latin typeface="Arial"/>
        <a:ea typeface="FZZhunYuan-M02S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4x3_v10_FINAL.potx" id="{6B388DF2-1B4D-4AB9-B9B5-FAFCF51DED0E}" vid="{83DBA8D9-CEC6-4E0F-89EE-7CD510D47F2C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FZZhunYuan-M02S"/>
        <a:cs typeface=""/>
      </a:majorFont>
      <a:minorFont>
        <a:latin typeface="Arial"/>
        <a:ea typeface="FZZhunYuan-M02S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FZZhunYuan-M02S"/>
        <a:cs typeface=""/>
      </a:majorFont>
      <a:minorFont>
        <a:latin typeface="Arial"/>
        <a:ea typeface="FZZhunYuan-M02S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1934A45FF5D4B8D5F4B18333E543F" ma:contentTypeVersion="10" ma:contentTypeDescription="Crée un document." ma:contentTypeScope="" ma:versionID="c6fbba80f5b5790d9660e81b4bb1c2cf">
  <xsd:schema xmlns:xsd="http://www.w3.org/2001/XMLSchema" xmlns:xs="http://www.w3.org/2001/XMLSchema" xmlns:p="http://schemas.microsoft.com/office/2006/metadata/properties" xmlns:ns2="0911191c-8472-4eb5-a739-69bdbf5e668c" targetNamespace="http://schemas.microsoft.com/office/2006/metadata/properties" ma:root="true" ma:fieldsID="1b32f2aa824e076c1c942a171e6602e7" ns2:_="">
    <xsd:import namespace="0911191c-8472-4eb5-a739-69bdbf5e66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1191c-8472-4eb5-a739-69bdbf5e66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C12508-CDC8-4E74-A837-34CD2FC644A8}"/>
</file>

<file path=customXml/itemProps2.xml><?xml version="1.0" encoding="utf-8"?>
<ds:datastoreItem xmlns:ds="http://schemas.openxmlformats.org/officeDocument/2006/customXml" ds:itemID="{2A0E6FED-24DE-4C63-AAD0-BE8F07015767}"/>
</file>

<file path=customXml/itemProps3.xml><?xml version="1.0" encoding="utf-8"?>
<ds:datastoreItem xmlns:ds="http://schemas.openxmlformats.org/officeDocument/2006/customXml" ds:itemID="{1DF0443F-C1D8-434F-AC08-EEEA6B0E6298}"/>
</file>

<file path=docProps/app.xml><?xml version="1.0" encoding="utf-8"?>
<Properties xmlns="http://schemas.openxmlformats.org/officeDocument/2006/extended-properties" xmlns:vt="http://schemas.openxmlformats.org/officeDocument/2006/docPropsVTypes">
  <Template>Sidel_template_4x3_SHORT</Template>
  <TotalTime>1</TotalTime>
  <Words>67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MS PGothic</vt:lpstr>
      <vt:lpstr>SimSun</vt:lpstr>
      <vt:lpstr>Arial</vt:lpstr>
      <vt:lpstr>Wingdings</vt:lpstr>
      <vt:lpstr>NewSidel_Template_4x3_with add layouts</vt:lpstr>
      <vt:lpstr>think-cell Folie</vt:lpstr>
      <vt:lpstr>Enhance your equipment safety</vt:lpstr>
    </vt:vector>
  </TitlesOfParts>
  <Company>GeboCermex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Replace your obsolete display panel</dc:title>
  <dc:creator>Pomo, Claudio</dc:creator>
  <cp:lastModifiedBy>Sorega, Dan</cp:lastModifiedBy>
  <cp:revision>7</cp:revision>
  <dcterms:created xsi:type="dcterms:W3CDTF">2020-01-31T15:25:02Z</dcterms:created>
  <dcterms:modified xsi:type="dcterms:W3CDTF">2020-02-05T15:29:16Z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Owner">
    <vt:lpwstr>Claudio.Pomo@gebocermex.com</vt:lpwstr>
  </property>
  <property fmtid="{D5CDD505-2E9C-101B-9397-08002B2CF9AE}" pid="7" name="MSIP_Label_94480757-a570-4f64-84e7-c5b3ffe9d573_SetDate">
    <vt:lpwstr>2020-01-31T15:25:14.8361534Z</vt:lpwstr>
  </property>
  <property fmtid="{D5CDD505-2E9C-101B-9397-08002B2CF9AE}" pid="8" name="MSIP_Label_94480757-a570-4f64-84e7-c5b3ffe9d573_Name">
    <vt:lpwstr>General</vt:lpwstr>
  </property>
  <property fmtid="{D5CDD505-2E9C-101B-9397-08002B2CF9AE}" pid="9" name="MSIP_Label_94480757-a570-4f64-84e7-c5b3ffe9d573_Application">
    <vt:lpwstr>Microsoft Azure Information Protection</vt:lpwstr>
  </property>
  <property fmtid="{D5CDD505-2E9C-101B-9397-08002B2CF9AE}" pid="10" name="MSIP_Label_94480757-a570-4f64-84e7-c5b3ffe9d573_Extended_MSFT_Method">
    <vt:lpwstr>Automatic</vt:lpwstr>
  </property>
  <property fmtid="{D5CDD505-2E9C-101B-9397-08002B2CF9AE}" pid="11" name="Sensitivity">
    <vt:lpwstr>General</vt:lpwstr>
  </property>
  <property fmtid="{D5CDD505-2E9C-101B-9397-08002B2CF9AE}" pid="12" name="ContentTypeId">
    <vt:lpwstr>0x01010048C1934A45FF5D4B8D5F4B18333E543F</vt:lpwstr>
  </property>
</Properties>
</file>