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422" y="114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24/07/2020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4336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 July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E1F9AF7-EEA8-42DC-AB9E-7E0C6637B8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7290638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7" Type="http://schemas.microsoft.com/office/2007/relationships/hdphoto" Target="../media/hdphoto1.wdp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">
            <a:extLst>
              <a:ext uri="{FF2B5EF4-FFF2-40B4-BE49-F238E27FC236}">
                <a16:creationId xmlns:a16="http://schemas.microsoft.com/office/drawing/2014/main" id="{FD49B4A3-CD85-4587-A85F-7C47668CA340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7" name="Rechteck 3">
              <a:extLst>
                <a:ext uri="{FF2B5EF4-FFF2-40B4-BE49-F238E27FC236}">
                  <a16:creationId xmlns:a16="http://schemas.microsoft.com/office/drawing/2014/main" id="{BFF08A84-B776-4841-A66D-8AD9866D1993}"/>
                </a:ext>
              </a:extLst>
            </p:cNvPr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Y VENTAJAS</a:t>
              </a:r>
            </a:p>
          </p:txBody>
        </p:sp>
        <p:sp>
          <p:nvSpPr>
            <p:cNvPr id="28" name="Rechteck 4">
              <a:extLst>
                <a:ext uri="{FF2B5EF4-FFF2-40B4-BE49-F238E27FC236}">
                  <a16:creationId xmlns:a16="http://schemas.microsoft.com/office/drawing/2014/main" id="{BB82E252-A6A9-4B8D-B453-016F5AE8A539}"/>
                </a:ext>
              </a:extLst>
            </p:cNvPr>
            <p:cNvSpPr>
              <a:spLocks/>
            </p:cNvSpPr>
            <p:nvPr/>
          </p:nvSpPr>
          <p:spPr>
            <a:xfrm>
              <a:off x="650875" y="2282805"/>
              <a:ext cx="3889375" cy="36659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Rechteck 11">
              <a:extLst>
                <a:ext uri="{FF2B5EF4-FFF2-40B4-BE49-F238E27FC236}">
                  <a16:creationId xmlns:a16="http://schemas.microsoft.com/office/drawing/2014/main" id="{DBC681D8-8F68-49FA-B358-05A2625C68EE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DESCRIPCIÓN</a:t>
              </a:r>
            </a:p>
          </p:txBody>
        </p:sp>
        <p:sp>
          <p:nvSpPr>
            <p:cNvPr id="30" name="Rechteck 12">
              <a:extLst>
                <a:ext uri="{FF2B5EF4-FFF2-40B4-BE49-F238E27FC236}">
                  <a16:creationId xmlns:a16="http://schemas.microsoft.com/office/drawing/2014/main" id="{1E8324F8-C097-4AC6-9DA9-C68033B882EF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es-ES" altLang="fr-FR" dirty="0"/>
              <a:t>Reduzca el costo de mantenimiento y mejore la eficiencia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55466"/>
            <a:ext cx="7997825" cy="307975"/>
          </a:xfrm>
        </p:spPr>
        <p:txBody>
          <a:bodyPr/>
          <a:lstStyle/>
          <a:p>
            <a:r>
              <a:rPr lang="en-US" dirty="0" err="1"/>
              <a:t>Pinzas</a:t>
            </a:r>
            <a:r>
              <a:rPr lang="en-US" dirty="0"/>
              <a:t> </a:t>
            </a:r>
            <a:r>
              <a:rPr lang="en-US" dirty="0" err="1"/>
              <a:t>neumáticas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1037" y="2139679"/>
            <a:ext cx="389096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es-ES" sz="1200" dirty="0"/>
              <a:t>Mantenimiento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 dirty="0"/>
              <a:t>Las nuevas pinzas neumáticas mejoran la vida útil del dispositivo.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 dirty="0"/>
              <a:t>Son más resistentes al impacto.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 dirty="0"/>
              <a:t>Menos mantenimiento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 dirty="0"/>
              <a:t>Reducción del desgaste de los componentes de la tapa.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s-ES" sz="1200" dirty="0"/>
          </a:p>
          <a:p>
            <a:pPr>
              <a:buClr>
                <a:schemeClr val="accent4"/>
              </a:buClr>
            </a:pPr>
            <a:r>
              <a:rPr lang="es-ES" sz="1200" dirty="0"/>
              <a:t>Eficiencia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 dirty="0"/>
              <a:t>Agarre y liberación precisos de la botella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s-ES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34449" y="2151714"/>
            <a:ext cx="3889375" cy="239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 dirty="0"/>
              <a:t>El antiguo dispositivo tiene una membrana neumática de TPE activada por una compresión en el cuello de botella que requiere reemplazos frecuentes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 dirty="0"/>
              <a:t>Con el nuevo dispositivo no hay una membrana instalada, sino «dedos» con un funcionamiento neumático / mecánico.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 dirty="0"/>
              <a:t>El agarre está en el cuello de botella.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 dirty="0"/>
              <a:t>Es más resistente al impacto con botella.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 dirty="0"/>
              <a:t>Diámetro de agarre de amplio rango (ID = 35-42-48; OD = 52,5 - 58-65-72 mm).</a:t>
            </a:r>
            <a:endParaRPr lang="en-US" sz="1200" dirty="0"/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6A777CC-CA6C-40E4-B6B5-3C06894EA0AC}"/>
              </a:ext>
            </a:extLst>
          </p:cNvPr>
          <p:cNvPicPr/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127" y="4152928"/>
            <a:ext cx="685797" cy="15992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8870A72-3445-455F-BD80-7BDE31C2651C}"/>
              </a:ext>
            </a:extLst>
          </p:cNvPr>
          <p:cNvPicPr/>
          <p:nvPr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1825" y="4187940"/>
            <a:ext cx="761322" cy="15210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5" name="Arrow: Right 24">
            <a:extLst>
              <a:ext uri="{FF2B5EF4-FFF2-40B4-BE49-F238E27FC236}">
                <a16:creationId xmlns:a16="http://schemas.microsoft.com/office/drawing/2014/main" id="{7A3732F4-42EE-4EAD-9078-4758091B21E0}"/>
              </a:ext>
            </a:extLst>
          </p:cNvPr>
          <p:cNvSpPr/>
          <p:nvPr/>
        </p:nvSpPr>
        <p:spPr>
          <a:xfrm>
            <a:off x="6336238" y="4882098"/>
            <a:ext cx="685798" cy="214495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6AD348B6-640E-42EE-A61D-E4B1F18EF484}"/>
              </a:ext>
            </a:extLst>
          </p:cNvPr>
          <p:cNvSpPr txBox="1">
            <a:spLocks/>
          </p:cNvSpPr>
          <p:nvPr/>
        </p:nvSpPr>
        <p:spPr bwMode="auto">
          <a:xfrm>
            <a:off x="645049" y="5881863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spcBef>
                <a:spcPct val="20000"/>
              </a:spcBef>
              <a:buClrTx/>
            </a:pPr>
            <a:r>
              <a:rPr kumimoji="0" lang="de-CH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Mantenimiento, </a:t>
            </a:r>
            <a:r>
              <a:rPr lang="es-ES" altLang="fr-FR" sz="800" dirty="0"/>
              <a:t>eficiencia</a:t>
            </a:r>
          </a:p>
          <a:p>
            <a:pPr>
              <a:spcBef>
                <a:spcPct val="20000"/>
              </a:spcBef>
              <a:buClrTx/>
            </a:pPr>
            <a:r>
              <a:rPr kumimoji="0" lang="de-CH" altLang="fr-FR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</a:t>
            </a:r>
            <a:r>
              <a:rPr kumimoji="0" lang="de-CH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</a:t>
            </a:r>
            <a:r>
              <a:rPr lang="en-US" sz="800" dirty="0">
                <a:solidFill>
                  <a:srgbClr val="000000"/>
                </a:solidFill>
              </a:rPr>
              <a:t>Pal/</a:t>
            </a:r>
            <a:r>
              <a:rPr lang="en-US" sz="800" dirty="0" err="1">
                <a:solidFill>
                  <a:srgbClr val="000000"/>
                </a:solidFill>
              </a:rPr>
              <a:t>Depal</a:t>
            </a:r>
            <a:r>
              <a:rPr lang="en-US" sz="800" dirty="0">
                <a:solidFill>
                  <a:srgbClr val="000000"/>
                </a:solidFill>
              </a:rPr>
              <a:t> (PR)</a:t>
            </a:r>
            <a:endParaRPr kumimoji="0" lang="de-CH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de-CH" altLang="fr-FR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</a:t>
            </a:r>
            <a:r>
              <a:rPr kumimoji="0" lang="de-CH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do </a:t>
            </a:r>
            <a:r>
              <a:rPr kumimoji="0" lang="de-CH" altLang="fr-FR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catálogo</a:t>
            </a:r>
            <a:r>
              <a:rPr kumimoji="0" lang="de-CH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EOL-008</a:t>
            </a:r>
            <a:endParaRPr kumimoji="0" lang="de-CH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683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149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Reduzca el costo de mantenimiento y mejore la eficiencia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81</cp:revision>
  <cp:lastPrinted>2019-06-12T12:46:07Z</cp:lastPrinted>
  <dcterms:created xsi:type="dcterms:W3CDTF">2017-07-10T14:51:51Z</dcterms:created>
  <dcterms:modified xsi:type="dcterms:W3CDTF">2020-07-24T13:03:51Z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andrea.pedretti@gebocermex.com</vt:lpwstr>
  </property>
  <property fmtid="{D5CDD505-2E9C-101B-9397-08002B2CF9AE}" pid="7" name="MSIP_Label_94480757-a570-4f64-84e7-c5b3ffe9d573_SetDate">
    <vt:lpwstr>2019-05-30T13:19:45.6123610Z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1f25b6fc-49ab-4edd-ab0d-a19355d82709_Enabled">
    <vt:lpwstr>True</vt:lpwstr>
  </property>
  <property fmtid="{D5CDD505-2E9C-101B-9397-08002B2CF9AE}" pid="12" name="MSIP_Label_1f25b6fc-49ab-4edd-ab0d-a19355d82709_SiteId">
    <vt:lpwstr>2390cbd1-e663-4321-bc93-ba298637ce52</vt:lpwstr>
  </property>
  <property fmtid="{D5CDD505-2E9C-101B-9397-08002B2CF9AE}" pid="13" name="MSIP_Label_1f25b6fc-49ab-4edd-ab0d-a19355d82709_Owner">
    <vt:lpwstr>andrea.pedretti@gebocermex.com</vt:lpwstr>
  </property>
  <property fmtid="{D5CDD505-2E9C-101B-9397-08002B2CF9AE}" pid="14" name="MSIP_Label_1f25b6fc-49ab-4edd-ab0d-a19355d82709_SetDate">
    <vt:lpwstr>2018-12-20T11:02:58.8854259+01:00</vt:lpwstr>
  </property>
  <property fmtid="{D5CDD505-2E9C-101B-9397-08002B2CF9AE}" pid="15" name="MSIP_Label_1f25b6fc-49ab-4edd-ab0d-a19355d82709_Name">
    <vt:lpwstr>Sidel-Public</vt:lpwstr>
  </property>
  <property fmtid="{D5CDD505-2E9C-101B-9397-08002B2CF9AE}" pid="16" name="MSIP_Label_1f25b6fc-49ab-4edd-ab0d-a19355d82709_Application">
    <vt:lpwstr>Microsoft Azure Information Protection</vt:lpwstr>
  </property>
  <property fmtid="{D5CDD505-2E9C-101B-9397-08002B2CF9AE}" pid="17" name="MSIP_Label_1f25b6fc-49ab-4edd-ab0d-a19355d82709_Extended_MSFT_Method">
    <vt:lpwstr>Manual</vt:lpwstr>
  </property>
  <property fmtid="{D5CDD505-2E9C-101B-9397-08002B2CF9AE}" pid="18" name="Sensitivity">
    <vt:lpwstr>General Sidel-Public</vt:lpwstr>
  </property>
</Properties>
</file>