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08788" cy="9940925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69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1422" y="114"/>
      </p:cViewPr>
      <p:guideLst>
        <p:guide orient="horz" pos="2160"/>
        <p:guide pos="2880"/>
        <p:guide pos="26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3131"/>
        <p:guide pos="214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24/07/2020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915988"/>
            <a:ext cx="4513262" cy="33861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1596" y="4563048"/>
            <a:ext cx="5945597" cy="4632308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70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14336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1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24 July 2020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MSIPCMContentMarking" descr="{&quot;HashCode&quot;:238713050,&quot;Placement&quot;:&quot;Footer&quot;}">
            <a:extLst>
              <a:ext uri="{FF2B5EF4-FFF2-40B4-BE49-F238E27FC236}">
                <a16:creationId xmlns:a16="http://schemas.microsoft.com/office/drawing/2014/main" id="{EE1F9AF7-EEA8-42DC-AB9E-7E0C6637B88E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17290638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microsoft.com/office/2007/relationships/hdphoto" Target="../media/hdphoto1.wdp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Relationship Id="rId9" Type="http://schemas.microsoft.com/office/2007/relationships/hdphoto" Target="../media/hdphoto2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">
            <a:extLst>
              <a:ext uri="{FF2B5EF4-FFF2-40B4-BE49-F238E27FC236}">
                <a16:creationId xmlns:a16="http://schemas.microsoft.com/office/drawing/2014/main" id="{593951CF-9976-403F-BA2F-CEDF5664A12B}"/>
              </a:ext>
            </a:extLst>
          </p:cNvPr>
          <p:cNvGrpSpPr>
            <a:grpSpLocks/>
          </p:cNvGrpSpPr>
          <p:nvPr/>
        </p:nvGrpSpPr>
        <p:grpSpPr bwMode="auto">
          <a:xfrm>
            <a:off x="649288" y="1711168"/>
            <a:ext cx="7991475" cy="4127500"/>
            <a:chOff x="647700" y="1908175"/>
            <a:chExt cx="7991475" cy="3938588"/>
          </a:xfrm>
        </p:grpSpPr>
        <p:sp>
          <p:nvSpPr>
            <p:cNvPr id="25" name="Rechteck 3">
              <a:extLst>
                <a:ext uri="{FF2B5EF4-FFF2-40B4-BE49-F238E27FC236}">
                  <a16:creationId xmlns:a16="http://schemas.microsoft.com/office/drawing/2014/main" id="{36824370-4FC8-48AC-BE46-AC2B89501F14}"/>
                </a:ext>
              </a:extLst>
            </p:cNvPr>
            <p:cNvSpPr/>
            <p:nvPr/>
          </p:nvSpPr>
          <p:spPr>
            <a:xfrm>
              <a:off x="6477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6" name="Rechteck 4">
              <a:extLst>
                <a:ext uri="{FF2B5EF4-FFF2-40B4-BE49-F238E27FC236}">
                  <a16:creationId xmlns:a16="http://schemas.microsoft.com/office/drawing/2014/main" id="{752566B7-6D09-4ED2-9C56-48B89F857448}"/>
                </a:ext>
              </a:extLst>
            </p:cNvPr>
            <p:cNvSpPr>
              <a:spLocks/>
            </p:cNvSpPr>
            <p:nvPr/>
          </p:nvSpPr>
          <p:spPr>
            <a:xfrm>
              <a:off x="647700" y="2308093"/>
              <a:ext cx="3889375" cy="353867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marR="0" lvl="0" indent="-182563" algn="l" defTabSz="914400" rtl="0" eaLnBrk="1" fontAlgn="auto" latinLnBrk="0" hangingPunct="1">
                <a:lnSpc>
                  <a:spcPct val="100000"/>
                </a:lnSpc>
                <a:spcBef>
                  <a:spcPct val="45000"/>
                </a:spcBef>
                <a:spcAft>
                  <a:spcPts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GB" altLang="x-non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7" name="Rechteck 11">
              <a:extLst>
                <a:ext uri="{FF2B5EF4-FFF2-40B4-BE49-F238E27FC236}">
                  <a16:creationId xmlns:a16="http://schemas.microsoft.com/office/drawing/2014/main" id="{58241A40-AC9D-4E1C-BF3E-6CB756F23BDA}"/>
                </a:ext>
              </a:extLst>
            </p:cNvPr>
            <p:cNvSpPr/>
            <p:nvPr/>
          </p:nvSpPr>
          <p:spPr>
            <a:xfrm>
              <a:off x="4749800" y="1908175"/>
              <a:ext cx="3889375" cy="399918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kumimoji="0" lang="pt-BR" sz="1400" b="1" i="0" u="none" strike="noStrike" kern="1200" cap="none" spc="0" normalizeH="0" baseline="0" noProof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</a:p>
          </p:txBody>
        </p:sp>
        <p:sp>
          <p:nvSpPr>
            <p:cNvPr id="28" name="Rechteck 12">
              <a:extLst>
                <a:ext uri="{FF2B5EF4-FFF2-40B4-BE49-F238E27FC236}">
                  <a16:creationId xmlns:a16="http://schemas.microsoft.com/office/drawing/2014/main" id="{4CBBB0DE-ACFF-4BC4-9ACD-87558DD61DDB}"/>
                </a:ext>
              </a:extLst>
            </p:cNvPr>
            <p:cNvSpPr>
              <a:spLocks/>
            </p:cNvSpPr>
            <p:nvPr/>
          </p:nvSpPr>
          <p:spPr>
            <a:xfrm>
              <a:off x="4749800" y="2305063"/>
              <a:ext cx="3889375" cy="3541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182563" marR="0" lvl="1" indent="-182563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Pct val="100000"/>
                <a:buFont typeface="Wingdings" charset="2"/>
                <a:buChar char="§"/>
                <a:tabLst>
                  <a:tab pos="2974975" algn="l"/>
                  <a:tab pos="3151188" algn="l"/>
                </a:tabLst>
                <a:defRPr/>
              </a:pPr>
              <a:endParaRPr kumimoji="0" lang="fr-FR" altLang="x-none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MS PGothic" charset="-128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2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923330"/>
          </a:xfrm>
        </p:spPr>
        <p:txBody>
          <a:bodyPr/>
          <a:lstStyle/>
          <a:p>
            <a:r>
              <a:rPr lang="pt-BR" altLang="fr-FR" dirty="0"/>
              <a:t>Reduza seu custo de manutenção e melhore a eficiência</a:t>
            </a:r>
            <a:endParaRPr lang="fr-FR" altLang="fr-FR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9288" y="1385017"/>
            <a:ext cx="7997825" cy="307975"/>
          </a:xfrm>
        </p:spPr>
        <p:txBody>
          <a:bodyPr/>
          <a:lstStyle/>
          <a:p>
            <a:r>
              <a:rPr lang="en-US" dirty="0" err="1"/>
              <a:t>Garras</a:t>
            </a:r>
            <a:r>
              <a:rPr lang="en-US" dirty="0"/>
              <a:t> </a:t>
            </a:r>
            <a:r>
              <a:rPr lang="en-US" dirty="0" err="1"/>
              <a:t>pneumáticas</a:t>
            </a:r>
            <a:endParaRPr lang="fr-FR" altLang="fr-FR" dirty="0"/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4"/>
              </a:buClr>
            </a:pPr>
            <a:r>
              <a:rPr lang="pt-BR" sz="1200" b="1" dirty="0"/>
              <a:t>Manutenção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Novas pinças pneumáticas melhoram a vida útil do dispositivo.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São mais resistentes ao impacto.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Menos manutenção.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Redução no desgaste dos componentes de nivelamento.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pt-BR" sz="1200" dirty="0"/>
          </a:p>
          <a:p>
            <a:pPr>
              <a:buClr>
                <a:schemeClr val="accent4"/>
              </a:buClr>
            </a:pPr>
            <a:r>
              <a:rPr lang="pt-BR" sz="1200" b="1" dirty="0"/>
              <a:t>Eficiência</a:t>
            </a:r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Aperto e liberação precisos da garrafa</a:t>
            </a:r>
            <a:endParaRPr lang="en-GB" sz="1200" dirty="0"/>
          </a:p>
          <a:p>
            <a:pPr marL="180000" indent="-180000">
              <a:buClr>
                <a:schemeClr val="accent4"/>
              </a:buClr>
              <a:buFont typeface="Wingdings" panose="05000000000000000000" pitchFamily="2" charset="2"/>
              <a:buChar char="§"/>
            </a:pPr>
            <a:endParaRPr lang="en-GB" sz="1200" dirty="0"/>
          </a:p>
          <a:p>
            <a:pPr>
              <a:buClr>
                <a:schemeClr val="accent4"/>
              </a:buClr>
            </a:pPr>
            <a:endParaRPr lang="en-US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30956"/>
            <a:ext cx="3889375" cy="220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O dispositivo antigo possui um ar pneumático de membrana TPE ativado por uma compressão no gargalo que requer substituições frequentes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Com o novo dispositivo, não há membrana instalada, mas «Dedos» com funcionamento pneumático / mecânico.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A aderência está no gargalo.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É mais resistente ao impacto com a garrafa.</a:t>
            </a:r>
          </a:p>
          <a:p>
            <a:pPr marL="171450" indent="-171450">
              <a:buClr>
                <a:schemeClr val="accent4"/>
              </a:buClr>
              <a:buFont typeface="Wingdings" panose="05000000000000000000" pitchFamily="2" charset="2"/>
              <a:buChar char="§"/>
            </a:pPr>
            <a:r>
              <a:rPr lang="pt-BR" sz="1200" dirty="0"/>
              <a:t>Diâmetro de garra de ampla faixa (ID = 35-42-48; DO = 52,5 - 58-65-72 mm).</a:t>
            </a:r>
            <a:endParaRPr lang="en-GB" sz="1200" dirty="0"/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3CB889B-45E0-44A0-9686-49049B5AA2F5}"/>
              </a:ext>
            </a:extLst>
          </p:cNvPr>
          <p:cNvPicPr/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5127" y="4152928"/>
            <a:ext cx="685797" cy="15992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5EB7C57-D58F-40DB-8412-516DEFB3525E}"/>
              </a:ext>
            </a:extLst>
          </p:cNvPr>
          <p:cNvPicPr/>
          <p:nvPr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1825" y="4187940"/>
            <a:ext cx="761322" cy="152106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Arrow: Right 1">
            <a:extLst>
              <a:ext uri="{FF2B5EF4-FFF2-40B4-BE49-F238E27FC236}">
                <a16:creationId xmlns:a16="http://schemas.microsoft.com/office/drawing/2014/main" id="{4EC163A4-75BE-4AE7-B072-E452702C6577}"/>
              </a:ext>
            </a:extLst>
          </p:cNvPr>
          <p:cNvSpPr/>
          <p:nvPr/>
        </p:nvSpPr>
        <p:spPr>
          <a:xfrm>
            <a:off x="6336238" y="4882098"/>
            <a:ext cx="685798" cy="21449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2000" dirty="0" err="1"/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5D38F7BC-6893-4F47-9EB7-DFB0305BF55C}"/>
              </a:ext>
            </a:extLst>
          </p:cNvPr>
          <p:cNvSpPr txBox="1">
            <a:spLocks/>
          </p:cNvSpPr>
          <p:nvPr/>
        </p:nvSpPr>
        <p:spPr bwMode="auto">
          <a:xfrm>
            <a:off x="654843" y="590157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Aft>
                <a:spcPct val="0"/>
              </a:spcAft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Valor: </a:t>
            </a:r>
            <a:r>
              <a:rPr lang="pt-BR" sz="800" dirty="0">
                <a:solidFill>
                  <a:srgbClr val="000000"/>
                </a:solidFill>
              </a:rPr>
              <a:t>Manutenção, Eficiência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fontAlgn="base">
              <a:spcAft>
                <a:spcPct val="0"/>
              </a:spcAft>
              <a:defRPr/>
            </a:pP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en-US" sz="800" dirty="0">
                <a:solidFill>
                  <a:srgbClr val="000000"/>
                </a:solidFill>
              </a:rPr>
              <a:t>Pal/</a:t>
            </a:r>
            <a:r>
              <a:rPr lang="en-US" sz="800" dirty="0" err="1">
                <a:solidFill>
                  <a:srgbClr val="000000"/>
                </a:solidFill>
              </a:rPr>
              <a:t>Depal</a:t>
            </a:r>
            <a:r>
              <a:rPr lang="en-US" sz="800" dirty="0">
                <a:solidFill>
                  <a:srgbClr val="000000"/>
                </a:solidFill>
              </a:rPr>
              <a:t> (PR)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Catálogo</a:t>
            </a: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fr-FR" sz="8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</a:t>
            </a:r>
            <a:r>
              <a:rPr kumimoji="0" lang="pt-B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</a:t>
            </a: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EOL-008</a:t>
            </a:r>
            <a:endParaRPr kumimoji="0" lang="pt-BR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76833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ARTICULATE_SLIDE_COUNT" val="50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256</TotalTime>
  <Words>140</Words>
  <Application>Microsoft Office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MS PGothic</vt:lpstr>
      <vt:lpstr>MS PGothic</vt:lpstr>
      <vt:lpstr>Arial</vt:lpstr>
      <vt:lpstr>Wingdings</vt:lpstr>
      <vt:lpstr>1_NewSidel_Template_4x3_with add layouts</vt:lpstr>
      <vt:lpstr>think-cell Folie</vt:lpstr>
      <vt:lpstr>Reduza seu custo de manutenção e melhore a eficiência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 Arial, 40 pt</dc:title>
  <dc:creator>Cardarelli, Francesca</dc:creator>
  <cp:lastModifiedBy>Sorega, Dan</cp:lastModifiedBy>
  <cp:revision>81</cp:revision>
  <cp:lastPrinted>2019-06-12T12:46:07Z</cp:lastPrinted>
  <dcterms:created xsi:type="dcterms:W3CDTF">2017-07-10T14:51:51Z</dcterms:created>
  <dcterms:modified xsi:type="dcterms:W3CDTF">2020-07-24T13:05:08Z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iteId">
    <vt:lpwstr>2390cbd1-e663-4321-bc93-ba298637ce52</vt:lpwstr>
  </property>
  <property fmtid="{D5CDD505-2E9C-101B-9397-08002B2CF9AE}" pid="6" name="MSIP_Label_94480757-a570-4f64-84e7-c5b3ffe9d573_Owner">
    <vt:lpwstr>andrea.pedretti@gebocermex.com</vt:lpwstr>
  </property>
  <property fmtid="{D5CDD505-2E9C-101B-9397-08002B2CF9AE}" pid="7" name="MSIP_Label_94480757-a570-4f64-84e7-c5b3ffe9d573_SetDate">
    <vt:lpwstr>2019-05-30T13:19:45.6123610Z</vt:lpwstr>
  </property>
  <property fmtid="{D5CDD505-2E9C-101B-9397-08002B2CF9AE}" pid="8" name="MSIP_Label_94480757-a570-4f64-84e7-c5b3ffe9d573_Name">
    <vt:lpwstr>General</vt:lpwstr>
  </property>
  <property fmtid="{D5CDD505-2E9C-101B-9397-08002B2CF9AE}" pid="9" name="MSIP_Label_94480757-a570-4f64-84e7-c5b3ffe9d573_Application">
    <vt:lpwstr>Microsoft Azure Information Protection</vt:lpwstr>
  </property>
  <property fmtid="{D5CDD505-2E9C-101B-9397-08002B2CF9AE}" pid="10" name="MSIP_Label_94480757-a570-4f64-84e7-c5b3ffe9d573_Extended_MSFT_Method">
    <vt:lpwstr>Automatic</vt:lpwstr>
  </property>
  <property fmtid="{D5CDD505-2E9C-101B-9397-08002B2CF9AE}" pid="11" name="MSIP_Label_1f25b6fc-49ab-4edd-ab0d-a19355d82709_Enabled">
    <vt:lpwstr>True</vt:lpwstr>
  </property>
  <property fmtid="{D5CDD505-2E9C-101B-9397-08002B2CF9AE}" pid="12" name="MSIP_Label_1f25b6fc-49ab-4edd-ab0d-a19355d82709_SiteId">
    <vt:lpwstr>2390cbd1-e663-4321-bc93-ba298637ce52</vt:lpwstr>
  </property>
  <property fmtid="{D5CDD505-2E9C-101B-9397-08002B2CF9AE}" pid="13" name="MSIP_Label_1f25b6fc-49ab-4edd-ab0d-a19355d82709_Owner">
    <vt:lpwstr>andrea.pedretti@gebocermex.com</vt:lpwstr>
  </property>
  <property fmtid="{D5CDD505-2E9C-101B-9397-08002B2CF9AE}" pid="14" name="MSIP_Label_1f25b6fc-49ab-4edd-ab0d-a19355d82709_SetDate">
    <vt:lpwstr>2018-12-20T11:02:58.8854259+01:00</vt:lpwstr>
  </property>
  <property fmtid="{D5CDD505-2E9C-101B-9397-08002B2CF9AE}" pid="15" name="MSIP_Label_1f25b6fc-49ab-4edd-ab0d-a19355d82709_Name">
    <vt:lpwstr>Sidel-Public</vt:lpwstr>
  </property>
  <property fmtid="{D5CDD505-2E9C-101B-9397-08002B2CF9AE}" pid="16" name="MSIP_Label_1f25b6fc-49ab-4edd-ab0d-a19355d82709_Application">
    <vt:lpwstr>Microsoft Azure Information Protection</vt:lpwstr>
  </property>
  <property fmtid="{D5CDD505-2E9C-101B-9397-08002B2CF9AE}" pid="17" name="MSIP_Label_1f25b6fc-49ab-4edd-ab0d-a19355d82709_Extended_MSFT_Method">
    <vt:lpwstr>Manual</vt:lpwstr>
  </property>
  <property fmtid="{D5CDD505-2E9C-101B-9397-08002B2CF9AE}" pid="18" name="Sensitivity">
    <vt:lpwstr>General Sidel-Public</vt:lpwstr>
  </property>
</Properties>
</file>